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 ContentType="image/ti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notesSlides/notesSlide18.xml" ContentType="application/vnd.openxmlformats-officedocument.presentationml.notesSlide+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8"/>
  </p:notesMasterIdLst>
  <p:sldIdLst>
    <p:sldId id="256" r:id="rId2"/>
    <p:sldId id="1839" r:id="rId3"/>
    <p:sldId id="1856" r:id="rId4"/>
    <p:sldId id="1857" r:id="rId5"/>
    <p:sldId id="259" r:id="rId6"/>
    <p:sldId id="260" r:id="rId7"/>
    <p:sldId id="261" r:id="rId8"/>
    <p:sldId id="262" r:id="rId9"/>
    <p:sldId id="263" r:id="rId10"/>
    <p:sldId id="1855" r:id="rId11"/>
    <p:sldId id="1840" r:id="rId12"/>
    <p:sldId id="1841" r:id="rId13"/>
    <p:sldId id="1842" r:id="rId14"/>
    <p:sldId id="1843" r:id="rId15"/>
    <p:sldId id="1844" r:id="rId16"/>
    <p:sldId id="1845" r:id="rId17"/>
    <p:sldId id="1846" r:id="rId18"/>
    <p:sldId id="1847" r:id="rId19"/>
    <p:sldId id="1848" r:id="rId20"/>
    <p:sldId id="1849" r:id="rId21"/>
    <p:sldId id="1850" r:id="rId22"/>
    <p:sldId id="264" r:id="rId23"/>
    <p:sldId id="270" r:id="rId24"/>
    <p:sldId id="1851" r:id="rId25"/>
    <p:sldId id="1852" r:id="rId26"/>
    <p:sldId id="273" r:id="rId27"/>
    <p:sldId id="274" r:id="rId28"/>
    <p:sldId id="275" r:id="rId29"/>
    <p:sldId id="276" r:id="rId30"/>
    <p:sldId id="277" r:id="rId31"/>
    <p:sldId id="278" r:id="rId32"/>
    <p:sldId id="279" r:id="rId33"/>
    <p:sldId id="1853" r:id="rId34"/>
    <p:sldId id="1854" r:id="rId35"/>
    <p:sldId id="282" r:id="rId36"/>
    <p:sldId id="283" r:id="rId37"/>
    <p:sldId id="284" r:id="rId38"/>
    <p:sldId id="285" r:id="rId39"/>
    <p:sldId id="286" r:id="rId40"/>
    <p:sldId id="287" r:id="rId41"/>
    <p:sldId id="288" r:id="rId42"/>
    <p:sldId id="289" r:id="rId43"/>
    <p:sldId id="290" r:id="rId44"/>
    <p:sldId id="291" r:id="rId45"/>
    <p:sldId id="292" r:id="rId46"/>
    <p:sldId id="293" r:id="rId47"/>
    <p:sldId id="294" r:id="rId48"/>
    <p:sldId id="295" r:id="rId49"/>
    <p:sldId id="296" r:id="rId50"/>
    <p:sldId id="297" r:id="rId51"/>
    <p:sldId id="298" r:id="rId52"/>
    <p:sldId id="1858" r:id="rId53"/>
    <p:sldId id="301" r:id="rId54"/>
    <p:sldId id="302" r:id="rId55"/>
    <p:sldId id="303" r:id="rId56"/>
    <p:sldId id="1859" r:id="rId57"/>
    <p:sldId id="1860" r:id="rId58"/>
    <p:sldId id="306" r:id="rId59"/>
    <p:sldId id="307" r:id="rId60"/>
    <p:sldId id="308" r:id="rId61"/>
    <p:sldId id="309" r:id="rId62"/>
    <p:sldId id="310" r:id="rId63"/>
    <p:sldId id="311" r:id="rId64"/>
    <p:sldId id="312" r:id="rId65"/>
    <p:sldId id="313" r:id="rId66"/>
    <p:sldId id="315" r:id="rId6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F302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38640"/>
    <p:restoredTop sz="96327"/>
  </p:normalViewPr>
  <p:slideViewPr>
    <p:cSldViewPr snapToGrid="0" snapToObjects="1">
      <p:cViewPr>
        <p:scale>
          <a:sx n="70" d="100"/>
          <a:sy n="70" d="100"/>
        </p:scale>
        <p:origin x="512" y="14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Worksheet3.xlsx"/></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Worksheet4.xlsx"/></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Worksheet5.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autoTitleDeleted val="1"/>
    <c:plotArea>
      <c:layout>
        <c:manualLayout>
          <c:layoutTarget val="inner"/>
          <c:xMode val="edge"/>
          <c:yMode val="edge"/>
          <c:x val="0.16326599999999999"/>
          <c:y val="4.9736200000000001E-2"/>
          <c:w val="0.81164599999999998"/>
          <c:h val="0.79209399999999996"/>
        </c:manualLayout>
      </c:layout>
      <c:scatterChart>
        <c:scatterStyle val="lineMarker"/>
        <c:varyColors val="0"/>
        <c:ser>
          <c:idx val="0"/>
          <c:order val="0"/>
          <c:tx>
            <c:strRef>
              <c:f>Sheet1!$B$1</c:f>
              <c:strCache>
                <c:ptCount val="1"/>
                <c:pt idx="0">
                  <c:v>Untitled 1</c:v>
                </c:pt>
              </c:strCache>
            </c:strRef>
          </c:tx>
          <c:spPr>
            <a:ln w="12700" cap="flat">
              <a:noFill/>
              <a:prstDash val="solid"/>
              <a:miter lim="400000"/>
            </a:ln>
            <a:effectLst/>
          </c:spPr>
          <c:marker>
            <c:symbol val="circle"/>
            <c:size val="8"/>
            <c:spPr>
              <a:solidFill>
                <a:srgbClr val="FFFFFF"/>
              </a:solidFill>
              <a:ln w="25400" cap="flat">
                <a:solidFill>
                  <a:schemeClr val="accent6">
                    <a:satOff val="-15808"/>
                    <a:lumOff val="-17557"/>
                  </a:schemeClr>
                </a:solidFill>
                <a:prstDash val="solid"/>
                <a:miter lim="400000"/>
              </a:ln>
              <a:effectLst/>
            </c:spPr>
          </c:marker>
          <c:dLbls>
            <c:spPr>
              <a:noFill/>
              <a:ln>
                <a:noFill/>
              </a:ln>
              <a:effectLst/>
            </c:spPr>
            <c:txPr>
              <a:bodyPr/>
              <a:lstStyle/>
              <a:p>
                <a:pPr>
                  <a:defRPr sz="2000" b="0" i="0" u="none" strike="noStrike" baseline="0">
                    <a:solidFill>
                      <a:srgbClr val="000000"/>
                    </a:solidFill>
                    <a:latin typeface="Helvetica Neue"/>
                  </a:defRPr>
                </a:pPr>
                <a:endParaRPr lang="en-US"/>
              </a:p>
            </c:txPr>
            <c:dLblPos val="t"/>
            <c:showLegendKey val="0"/>
            <c:showVal val="1"/>
            <c:showCatName val="1"/>
            <c:showSerName val="0"/>
            <c:showPercent val="0"/>
            <c:showBubbleSize val="0"/>
            <c:showLeaderLines val="0"/>
            <c:extLst>
              <c:ext xmlns:c15="http://schemas.microsoft.com/office/drawing/2012/chart" uri="{CE6537A1-D6FC-4f65-9D91-7224C49458BB}">
                <c15:showLeaderLines val="0"/>
              </c:ext>
            </c:extLst>
          </c:dLbls>
          <c:xVal>
            <c:numRef>
              <c:f>Sheet1!$B$2:$B$4</c:f>
              <c:numCache>
                <c:formatCode>General</c:formatCode>
                <c:ptCount val="3"/>
                <c:pt idx="0">
                  <c:v>2</c:v>
                </c:pt>
                <c:pt idx="1">
                  <c:v>10</c:v>
                </c:pt>
                <c:pt idx="2">
                  <c:v>14</c:v>
                </c:pt>
              </c:numCache>
            </c:numRef>
          </c:xVal>
          <c:yVal>
            <c:numRef>
              <c:f>Sheet1!$C$2:$C$4</c:f>
              <c:numCache>
                <c:formatCode>General</c:formatCode>
                <c:ptCount val="3"/>
                <c:pt idx="0">
                  <c:v>4</c:v>
                </c:pt>
                <c:pt idx="1">
                  <c:v>15</c:v>
                </c:pt>
                <c:pt idx="2">
                  <c:v>10</c:v>
                </c:pt>
              </c:numCache>
            </c:numRef>
          </c:yVal>
          <c:smooth val="0"/>
          <c:extLst>
            <c:ext xmlns:c16="http://schemas.microsoft.com/office/drawing/2014/chart" uri="{C3380CC4-5D6E-409C-BE32-E72D297353CC}">
              <c16:uniqueId val="{00000000-6535-A749-B502-0660C53C3E0A}"/>
            </c:ext>
          </c:extLst>
        </c:ser>
        <c:dLbls>
          <c:showLegendKey val="0"/>
          <c:showVal val="0"/>
          <c:showCatName val="0"/>
          <c:showSerName val="0"/>
          <c:showPercent val="0"/>
          <c:showBubbleSize val="0"/>
        </c:dLbls>
        <c:axId val="2094734552"/>
        <c:axId val="2094734553"/>
      </c:scatterChart>
      <c:valAx>
        <c:axId val="2094734552"/>
        <c:scaling>
          <c:orientation val="minMax"/>
          <c:max val="20"/>
        </c:scaling>
        <c:delete val="0"/>
        <c:axPos val="b"/>
        <c:title>
          <c:tx>
            <c:rich>
              <a:bodyPr rot="0"/>
              <a:lstStyle/>
              <a:p>
                <a:pPr>
                  <a:defRPr sz="2200" b="0" i="0" u="none" strike="noStrike">
                    <a:solidFill>
                      <a:srgbClr val="000000"/>
                    </a:solidFill>
                    <a:latin typeface="Helvetica Neue"/>
                  </a:defRPr>
                </a:pPr>
                <a:r>
                  <a:rPr lang="en-US" sz="2200" b="0" i="0" u="none" strike="noStrike">
                    <a:solidFill>
                      <a:srgbClr val="000000"/>
                    </a:solidFill>
                    <a:latin typeface="Helvetica Neue"/>
                  </a:rPr>
                  <a:t>doc X</a:t>
                </a:r>
              </a:p>
            </c:rich>
          </c:tx>
          <c:overlay val="1"/>
        </c:title>
        <c:numFmt formatCode="General" sourceLinked="0"/>
        <c:majorTickMark val="none"/>
        <c:minorTickMark val="none"/>
        <c:tickLblPos val="nextTo"/>
        <c:spPr>
          <a:ln w="12700" cap="flat">
            <a:solidFill>
              <a:srgbClr val="000000"/>
            </a:solidFill>
            <a:prstDash val="solid"/>
            <a:miter lim="400000"/>
          </a:ln>
        </c:spPr>
        <c:txPr>
          <a:bodyPr rot="0"/>
          <a:lstStyle/>
          <a:p>
            <a:pPr>
              <a:defRPr sz="2200" b="0" i="0" u="none" strike="noStrike">
                <a:solidFill>
                  <a:srgbClr val="000000"/>
                </a:solidFill>
                <a:latin typeface="Helvetica Neue"/>
              </a:defRPr>
            </a:pPr>
            <a:endParaRPr lang="en-US"/>
          </a:p>
        </c:txPr>
        <c:crossAx val="2094734553"/>
        <c:crosses val="autoZero"/>
        <c:crossBetween val="between"/>
        <c:majorUnit val="5"/>
        <c:minorUnit val="2.5"/>
      </c:valAx>
      <c:valAx>
        <c:axId val="2094734553"/>
        <c:scaling>
          <c:orientation val="minMax"/>
          <c:max val="20"/>
        </c:scaling>
        <c:delete val="0"/>
        <c:axPos val="l"/>
        <c:majorGridlines>
          <c:spPr>
            <a:ln w="12700" cap="flat">
              <a:solidFill>
                <a:srgbClr val="B8B8B8"/>
              </a:solidFill>
              <a:prstDash val="solid"/>
              <a:miter lim="400000"/>
            </a:ln>
          </c:spPr>
        </c:majorGridlines>
        <c:title>
          <c:tx>
            <c:rich>
              <a:bodyPr rot="-5400000"/>
              <a:lstStyle/>
              <a:p>
                <a:pPr>
                  <a:defRPr sz="2200" b="0" i="0" u="none" strike="noStrike">
                    <a:solidFill>
                      <a:srgbClr val="000000"/>
                    </a:solidFill>
                    <a:latin typeface="Helvetica Neue"/>
                  </a:defRPr>
                </a:pPr>
                <a:r>
                  <a:rPr lang="en-US" sz="2200" b="0" i="0" u="none" strike="noStrike">
                    <a:solidFill>
                      <a:srgbClr val="000000"/>
                    </a:solidFill>
                    <a:latin typeface="Helvetica Neue"/>
                  </a:rPr>
                  <a:t>doc Y</a:t>
                </a:r>
              </a:p>
            </c:rich>
          </c:tx>
          <c:overlay val="1"/>
        </c:title>
        <c:numFmt formatCode="General" sourceLinked="0"/>
        <c:majorTickMark val="none"/>
        <c:minorTickMark val="none"/>
        <c:tickLblPos val="nextTo"/>
        <c:spPr>
          <a:ln w="12700" cap="flat">
            <a:noFill/>
            <a:prstDash val="solid"/>
            <a:miter lim="400000"/>
          </a:ln>
        </c:spPr>
        <c:txPr>
          <a:bodyPr rot="0"/>
          <a:lstStyle/>
          <a:p>
            <a:pPr>
              <a:defRPr sz="2200" b="0" i="0" u="none" strike="noStrike">
                <a:solidFill>
                  <a:srgbClr val="000000"/>
                </a:solidFill>
                <a:latin typeface="Helvetica Neue"/>
              </a:defRPr>
            </a:pPr>
            <a:endParaRPr lang="en-US"/>
          </a:p>
        </c:txPr>
        <c:crossAx val="2094734552"/>
        <c:crosses val="autoZero"/>
        <c:crossBetween val="between"/>
        <c:majorUnit val="5"/>
        <c:minorUnit val="2.5"/>
      </c:valAx>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autoTitleDeleted val="1"/>
    <c:plotArea>
      <c:layout>
        <c:manualLayout>
          <c:layoutTarget val="inner"/>
          <c:xMode val="edge"/>
          <c:yMode val="edge"/>
          <c:x val="0.16326599999999999"/>
          <c:y val="4.9736200000000001E-2"/>
          <c:w val="0.81164599999999998"/>
          <c:h val="0.79209399999999996"/>
        </c:manualLayout>
      </c:layout>
      <c:scatterChart>
        <c:scatterStyle val="lineMarker"/>
        <c:varyColors val="0"/>
        <c:ser>
          <c:idx val="0"/>
          <c:order val="0"/>
          <c:tx>
            <c:strRef>
              <c:f>Sheet1!$B$1</c:f>
              <c:strCache>
                <c:ptCount val="1"/>
                <c:pt idx="0">
                  <c:v>April</c:v>
                </c:pt>
              </c:strCache>
            </c:strRef>
          </c:tx>
          <c:spPr>
            <a:ln w="12700" cap="flat">
              <a:noFill/>
              <a:prstDash val="solid"/>
              <a:miter lim="400000"/>
            </a:ln>
            <a:effectLst/>
          </c:spPr>
          <c:marker>
            <c:symbol val="circle"/>
            <c:size val="8"/>
            <c:spPr>
              <a:solidFill>
                <a:srgbClr val="FFFFFF"/>
              </a:solidFill>
              <a:ln w="25400" cap="flat">
                <a:solidFill>
                  <a:schemeClr val="accent6">
                    <a:satOff val="-15808"/>
                    <a:lumOff val="-17557"/>
                  </a:schemeClr>
                </a:solidFill>
                <a:prstDash val="solid"/>
                <a:miter lim="400000"/>
              </a:ln>
              <a:effectLst/>
            </c:spPr>
          </c:marker>
          <c:dLbls>
            <c:spPr>
              <a:noFill/>
              <a:ln>
                <a:noFill/>
              </a:ln>
              <a:effectLst/>
            </c:spPr>
            <c:txPr>
              <a:bodyPr/>
              <a:lstStyle/>
              <a:p>
                <a:pPr>
                  <a:defRPr sz="2000" b="0" i="0" u="none" strike="noStrike" baseline="0">
                    <a:solidFill>
                      <a:srgbClr val="000000"/>
                    </a:solidFill>
                    <a:latin typeface="Helvetica Neue"/>
                  </a:defRPr>
                </a:pPr>
                <a:endParaRPr lang="en-US"/>
              </a:p>
            </c:txPr>
            <c:dLblPos val="t"/>
            <c:showLegendKey val="0"/>
            <c:showVal val="1"/>
            <c:showCatName val="1"/>
            <c:showSerName val="0"/>
            <c:showPercent val="0"/>
            <c:showBubbleSize val="0"/>
            <c:showLeaderLines val="0"/>
            <c:extLst>
              <c:ext xmlns:c15="http://schemas.microsoft.com/office/drawing/2012/chart" uri="{CE6537A1-D6FC-4f65-9D91-7224C49458BB}">
                <c15:showLeaderLines val="0"/>
              </c:ext>
            </c:extLst>
          </c:dLbls>
          <c:xVal>
            <c:numRef>
              <c:f>Sheet1!$B$2:$B$4</c:f>
              <c:numCache>
                <c:formatCode>General</c:formatCode>
                <c:ptCount val="3"/>
                <c:pt idx="0">
                  <c:v>2</c:v>
                </c:pt>
                <c:pt idx="1">
                  <c:v>10</c:v>
                </c:pt>
                <c:pt idx="2">
                  <c:v>14</c:v>
                </c:pt>
              </c:numCache>
            </c:numRef>
          </c:xVal>
          <c:yVal>
            <c:numRef>
              <c:f>Sheet1!$C$2:$C$4</c:f>
              <c:numCache>
                <c:formatCode>General</c:formatCode>
                <c:ptCount val="3"/>
                <c:pt idx="0">
                  <c:v>4</c:v>
                </c:pt>
                <c:pt idx="1">
                  <c:v>15</c:v>
                </c:pt>
                <c:pt idx="2">
                  <c:v>10</c:v>
                </c:pt>
              </c:numCache>
            </c:numRef>
          </c:yVal>
          <c:smooth val="0"/>
          <c:extLst>
            <c:ext xmlns:c16="http://schemas.microsoft.com/office/drawing/2014/chart" uri="{C3380CC4-5D6E-409C-BE32-E72D297353CC}">
              <c16:uniqueId val="{00000000-69AB-FE48-A237-EA8613D9F42C}"/>
            </c:ext>
          </c:extLst>
        </c:ser>
        <c:dLbls>
          <c:showLegendKey val="0"/>
          <c:showVal val="0"/>
          <c:showCatName val="0"/>
          <c:showSerName val="0"/>
          <c:showPercent val="0"/>
          <c:showBubbleSize val="0"/>
        </c:dLbls>
        <c:axId val="2094734552"/>
        <c:axId val="2094734553"/>
      </c:scatterChart>
      <c:valAx>
        <c:axId val="2094734552"/>
        <c:scaling>
          <c:orientation val="minMax"/>
          <c:max val="20"/>
        </c:scaling>
        <c:delete val="0"/>
        <c:axPos val="b"/>
        <c:title>
          <c:tx>
            <c:rich>
              <a:bodyPr rot="0"/>
              <a:lstStyle/>
              <a:p>
                <a:pPr>
                  <a:defRPr sz="2200" b="0" i="0" u="none" strike="noStrike">
                    <a:solidFill>
                      <a:srgbClr val="000000"/>
                    </a:solidFill>
                    <a:latin typeface="Helvetica Neue"/>
                  </a:defRPr>
                </a:pPr>
                <a:r>
                  <a:rPr lang="en-US" sz="2200" b="0" i="0" u="none" strike="noStrike">
                    <a:solidFill>
                      <a:srgbClr val="000000"/>
                    </a:solidFill>
                    <a:latin typeface="Helvetica Neue"/>
                  </a:rPr>
                  <a:t>doc X</a:t>
                </a:r>
              </a:p>
            </c:rich>
          </c:tx>
          <c:overlay val="1"/>
        </c:title>
        <c:numFmt formatCode="General" sourceLinked="0"/>
        <c:majorTickMark val="none"/>
        <c:minorTickMark val="none"/>
        <c:tickLblPos val="nextTo"/>
        <c:spPr>
          <a:ln w="12700" cap="flat">
            <a:solidFill>
              <a:srgbClr val="000000"/>
            </a:solidFill>
            <a:prstDash val="solid"/>
            <a:miter lim="400000"/>
          </a:ln>
        </c:spPr>
        <c:txPr>
          <a:bodyPr rot="0"/>
          <a:lstStyle/>
          <a:p>
            <a:pPr>
              <a:defRPr sz="2200" b="0" i="0" u="none" strike="noStrike">
                <a:solidFill>
                  <a:srgbClr val="000000"/>
                </a:solidFill>
                <a:latin typeface="Helvetica Neue"/>
              </a:defRPr>
            </a:pPr>
            <a:endParaRPr lang="en-US"/>
          </a:p>
        </c:txPr>
        <c:crossAx val="2094734553"/>
        <c:crosses val="autoZero"/>
        <c:crossBetween val="between"/>
        <c:majorUnit val="5"/>
        <c:minorUnit val="2.5"/>
      </c:valAx>
      <c:valAx>
        <c:axId val="2094734553"/>
        <c:scaling>
          <c:orientation val="minMax"/>
          <c:max val="20"/>
        </c:scaling>
        <c:delete val="0"/>
        <c:axPos val="l"/>
        <c:majorGridlines>
          <c:spPr>
            <a:ln w="12700" cap="flat">
              <a:solidFill>
                <a:srgbClr val="B8B8B8"/>
              </a:solidFill>
              <a:prstDash val="solid"/>
              <a:miter lim="400000"/>
            </a:ln>
          </c:spPr>
        </c:majorGridlines>
        <c:numFmt formatCode="General" sourceLinked="0"/>
        <c:majorTickMark val="none"/>
        <c:minorTickMark val="none"/>
        <c:tickLblPos val="nextTo"/>
        <c:spPr>
          <a:ln w="12700" cap="flat">
            <a:noFill/>
            <a:prstDash val="solid"/>
            <a:miter lim="400000"/>
          </a:ln>
        </c:spPr>
        <c:txPr>
          <a:bodyPr rot="0"/>
          <a:lstStyle/>
          <a:p>
            <a:pPr>
              <a:defRPr sz="2200" b="0" i="0" u="none" strike="noStrike">
                <a:solidFill>
                  <a:srgbClr val="000000"/>
                </a:solidFill>
                <a:latin typeface="Helvetica Neue"/>
              </a:defRPr>
            </a:pPr>
            <a:endParaRPr lang="en-US"/>
          </a:p>
        </c:txPr>
        <c:crossAx val="2094734552"/>
        <c:crosses val="autoZero"/>
        <c:crossBetween val="between"/>
        <c:majorUnit val="5"/>
        <c:minorUnit val="2.5"/>
      </c:valAx>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autoTitleDeleted val="1"/>
    <c:plotArea>
      <c:layout>
        <c:manualLayout>
          <c:layoutTarget val="inner"/>
          <c:xMode val="edge"/>
          <c:yMode val="edge"/>
          <c:x val="0.16326599999999999"/>
          <c:y val="4.9736200000000001E-2"/>
          <c:w val="0.81164599999999998"/>
          <c:h val="0.79209399999999996"/>
        </c:manualLayout>
      </c:layout>
      <c:scatterChart>
        <c:scatterStyle val="lineMarker"/>
        <c:varyColors val="0"/>
        <c:ser>
          <c:idx val="0"/>
          <c:order val="0"/>
          <c:tx>
            <c:strRef>
              <c:f>Sheet1!$B$1</c:f>
              <c:strCache>
                <c:ptCount val="1"/>
                <c:pt idx="0">
                  <c:v>Untitled 1</c:v>
                </c:pt>
              </c:strCache>
            </c:strRef>
          </c:tx>
          <c:spPr>
            <a:ln w="12700" cap="flat">
              <a:noFill/>
              <a:prstDash val="solid"/>
              <a:miter lim="400000"/>
            </a:ln>
            <a:effectLst/>
          </c:spPr>
          <c:marker>
            <c:symbol val="circle"/>
            <c:size val="8"/>
            <c:spPr>
              <a:solidFill>
                <a:srgbClr val="FFFFFF"/>
              </a:solidFill>
              <a:ln w="25400" cap="flat">
                <a:solidFill>
                  <a:schemeClr val="accent6">
                    <a:satOff val="-15808"/>
                    <a:lumOff val="-17557"/>
                  </a:schemeClr>
                </a:solidFill>
                <a:prstDash val="solid"/>
                <a:miter lim="400000"/>
              </a:ln>
              <a:effectLst/>
            </c:spPr>
          </c:marker>
          <c:dLbls>
            <c:spPr>
              <a:noFill/>
              <a:ln>
                <a:noFill/>
              </a:ln>
              <a:effectLst/>
            </c:spPr>
            <c:txPr>
              <a:bodyPr/>
              <a:lstStyle/>
              <a:p>
                <a:pPr>
                  <a:defRPr sz="2000" b="0" i="0" u="none" strike="noStrike" baseline="0">
                    <a:solidFill>
                      <a:srgbClr val="000000"/>
                    </a:solidFill>
                    <a:latin typeface="Helvetica Neue"/>
                  </a:defRPr>
                </a:pPr>
                <a:endParaRPr lang="en-US"/>
              </a:p>
            </c:txPr>
            <c:dLblPos val="t"/>
            <c:showLegendKey val="0"/>
            <c:showVal val="1"/>
            <c:showCatName val="1"/>
            <c:showSerName val="0"/>
            <c:showPercent val="0"/>
            <c:showBubbleSize val="0"/>
            <c:showLeaderLines val="0"/>
            <c:extLst>
              <c:ext xmlns:c15="http://schemas.microsoft.com/office/drawing/2012/chart" uri="{CE6537A1-D6FC-4f65-9D91-7224C49458BB}">
                <c15:showLeaderLines val="0"/>
              </c:ext>
            </c:extLst>
          </c:dLbls>
          <c:xVal>
            <c:numRef>
              <c:f>Sheet1!$B$2:$B$4</c:f>
              <c:numCache>
                <c:formatCode>General</c:formatCode>
                <c:ptCount val="3"/>
                <c:pt idx="0">
                  <c:v>2</c:v>
                </c:pt>
                <c:pt idx="1">
                  <c:v>10</c:v>
                </c:pt>
                <c:pt idx="2">
                  <c:v>14</c:v>
                </c:pt>
              </c:numCache>
            </c:numRef>
          </c:xVal>
          <c:yVal>
            <c:numRef>
              <c:f>Sheet1!$C$2:$C$4</c:f>
              <c:numCache>
                <c:formatCode>General</c:formatCode>
                <c:ptCount val="3"/>
                <c:pt idx="0">
                  <c:v>4</c:v>
                </c:pt>
                <c:pt idx="1">
                  <c:v>15</c:v>
                </c:pt>
                <c:pt idx="2">
                  <c:v>10</c:v>
                </c:pt>
              </c:numCache>
            </c:numRef>
          </c:yVal>
          <c:smooth val="0"/>
          <c:extLst>
            <c:ext xmlns:c16="http://schemas.microsoft.com/office/drawing/2014/chart" uri="{C3380CC4-5D6E-409C-BE32-E72D297353CC}">
              <c16:uniqueId val="{00000000-2372-8E46-9B0D-9BF9F1B9F067}"/>
            </c:ext>
          </c:extLst>
        </c:ser>
        <c:dLbls>
          <c:showLegendKey val="0"/>
          <c:showVal val="0"/>
          <c:showCatName val="0"/>
          <c:showSerName val="0"/>
          <c:showPercent val="0"/>
          <c:showBubbleSize val="0"/>
        </c:dLbls>
        <c:axId val="2094734552"/>
        <c:axId val="2094734553"/>
      </c:scatterChart>
      <c:valAx>
        <c:axId val="2094734552"/>
        <c:scaling>
          <c:orientation val="minMax"/>
          <c:max val="20"/>
        </c:scaling>
        <c:delete val="0"/>
        <c:axPos val="b"/>
        <c:title>
          <c:tx>
            <c:rich>
              <a:bodyPr rot="0"/>
              <a:lstStyle/>
              <a:p>
                <a:pPr>
                  <a:defRPr sz="2200" b="0" i="0" u="none" strike="noStrike">
                    <a:solidFill>
                      <a:srgbClr val="000000"/>
                    </a:solidFill>
                    <a:latin typeface="Helvetica Neue"/>
                  </a:defRPr>
                </a:pPr>
                <a:r>
                  <a:rPr lang="en-US" sz="2200" b="0" i="0" u="none" strike="noStrike">
                    <a:solidFill>
                      <a:srgbClr val="000000"/>
                    </a:solidFill>
                    <a:latin typeface="Helvetica Neue"/>
                  </a:rPr>
                  <a:t>doc X</a:t>
                </a:r>
              </a:p>
            </c:rich>
          </c:tx>
          <c:overlay val="1"/>
        </c:title>
        <c:numFmt formatCode="General" sourceLinked="0"/>
        <c:majorTickMark val="none"/>
        <c:minorTickMark val="none"/>
        <c:tickLblPos val="nextTo"/>
        <c:spPr>
          <a:ln w="12700" cap="flat">
            <a:solidFill>
              <a:srgbClr val="000000"/>
            </a:solidFill>
            <a:prstDash val="solid"/>
            <a:miter lim="400000"/>
          </a:ln>
        </c:spPr>
        <c:txPr>
          <a:bodyPr rot="0"/>
          <a:lstStyle/>
          <a:p>
            <a:pPr>
              <a:defRPr sz="2200" b="0" i="0" u="none" strike="noStrike">
                <a:solidFill>
                  <a:srgbClr val="000000"/>
                </a:solidFill>
                <a:latin typeface="Helvetica Neue"/>
              </a:defRPr>
            </a:pPr>
            <a:endParaRPr lang="en-US"/>
          </a:p>
        </c:txPr>
        <c:crossAx val="2094734553"/>
        <c:crosses val="autoZero"/>
        <c:crossBetween val="between"/>
        <c:majorUnit val="5"/>
        <c:minorUnit val="2.5"/>
      </c:valAx>
      <c:valAx>
        <c:axId val="2094734553"/>
        <c:scaling>
          <c:orientation val="minMax"/>
          <c:max val="20"/>
        </c:scaling>
        <c:delete val="0"/>
        <c:axPos val="l"/>
        <c:majorGridlines>
          <c:spPr>
            <a:ln w="12700" cap="flat">
              <a:solidFill>
                <a:srgbClr val="B8B8B8"/>
              </a:solidFill>
              <a:prstDash val="solid"/>
              <a:miter lim="400000"/>
            </a:ln>
          </c:spPr>
        </c:majorGridlines>
        <c:numFmt formatCode="General" sourceLinked="0"/>
        <c:majorTickMark val="none"/>
        <c:minorTickMark val="none"/>
        <c:tickLblPos val="nextTo"/>
        <c:spPr>
          <a:ln w="12700" cap="flat">
            <a:noFill/>
            <a:prstDash val="solid"/>
            <a:miter lim="400000"/>
          </a:ln>
        </c:spPr>
        <c:txPr>
          <a:bodyPr rot="0"/>
          <a:lstStyle/>
          <a:p>
            <a:pPr>
              <a:defRPr sz="2200" b="0" i="0" u="none" strike="noStrike">
                <a:solidFill>
                  <a:srgbClr val="000000"/>
                </a:solidFill>
                <a:latin typeface="Helvetica Neue"/>
              </a:defRPr>
            </a:pPr>
            <a:endParaRPr lang="en-US"/>
          </a:p>
        </c:txPr>
        <c:crossAx val="2094734552"/>
        <c:crosses val="autoZero"/>
        <c:crossBetween val="between"/>
        <c:majorUnit val="5"/>
        <c:minorUnit val="2.5"/>
      </c:valAx>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autoTitleDeleted val="1"/>
    <c:plotArea>
      <c:layout>
        <c:manualLayout>
          <c:layoutTarget val="inner"/>
          <c:xMode val="edge"/>
          <c:yMode val="edge"/>
          <c:x val="0.16326599999999999"/>
          <c:y val="4.9736200000000001E-2"/>
          <c:w val="0.81164599999999998"/>
          <c:h val="0.79209399999999996"/>
        </c:manualLayout>
      </c:layout>
      <c:scatterChart>
        <c:scatterStyle val="lineMarker"/>
        <c:varyColors val="0"/>
        <c:ser>
          <c:idx val="0"/>
          <c:order val="0"/>
          <c:tx>
            <c:strRef>
              <c:f>Sheet1!$B$1</c:f>
              <c:strCache>
                <c:ptCount val="1"/>
                <c:pt idx="0">
                  <c:v>Untitled 1</c:v>
                </c:pt>
              </c:strCache>
            </c:strRef>
          </c:tx>
          <c:spPr>
            <a:ln w="12700" cap="flat">
              <a:noFill/>
              <a:prstDash val="solid"/>
              <a:miter lim="400000"/>
            </a:ln>
            <a:effectLst/>
          </c:spPr>
          <c:marker>
            <c:symbol val="circle"/>
            <c:size val="8"/>
            <c:spPr>
              <a:solidFill>
                <a:srgbClr val="FFFFFF"/>
              </a:solidFill>
              <a:ln w="25400" cap="flat">
                <a:solidFill>
                  <a:schemeClr val="accent6">
                    <a:satOff val="-15808"/>
                    <a:lumOff val="-17557"/>
                  </a:schemeClr>
                </a:solidFill>
                <a:prstDash val="solid"/>
                <a:miter lim="400000"/>
              </a:ln>
              <a:effectLst/>
            </c:spPr>
          </c:marker>
          <c:dLbls>
            <c:spPr>
              <a:noFill/>
              <a:ln>
                <a:noFill/>
              </a:ln>
              <a:effectLst/>
            </c:spPr>
            <c:txPr>
              <a:bodyPr/>
              <a:lstStyle/>
              <a:p>
                <a:pPr>
                  <a:defRPr sz="3400" b="0" i="0" u="none" strike="noStrike">
                    <a:solidFill>
                      <a:srgbClr val="000000"/>
                    </a:solidFill>
                    <a:latin typeface="Helvetica Neue"/>
                  </a:defRPr>
                </a:pPr>
                <a:endParaRPr lang="en-US"/>
              </a:p>
            </c:txPr>
            <c:dLblPos val="t"/>
            <c:showLegendKey val="0"/>
            <c:showVal val="1"/>
            <c:showCatName val="1"/>
            <c:showSerName val="0"/>
            <c:showPercent val="0"/>
            <c:showBubbleSize val="0"/>
            <c:showLeaderLines val="0"/>
            <c:extLst>
              <c:ext xmlns:c15="http://schemas.microsoft.com/office/drawing/2012/chart" uri="{CE6537A1-D6FC-4f65-9D91-7224C49458BB}">
                <c15:showLeaderLines val="0"/>
              </c:ext>
            </c:extLst>
          </c:dLbls>
          <c:xVal>
            <c:numRef>
              <c:f>Sheet1!$B$2:$B$4</c:f>
              <c:numCache>
                <c:formatCode>General</c:formatCode>
                <c:ptCount val="3"/>
                <c:pt idx="0">
                  <c:v>2</c:v>
                </c:pt>
                <c:pt idx="1">
                  <c:v>10</c:v>
                </c:pt>
                <c:pt idx="2">
                  <c:v>14</c:v>
                </c:pt>
              </c:numCache>
            </c:numRef>
          </c:xVal>
          <c:yVal>
            <c:numRef>
              <c:f>Sheet1!$C$2:$C$4</c:f>
              <c:numCache>
                <c:formatCode>General</c:formatCode>
                <c:ptCount val="3"/>
                <c:pt idx="0">
                  <c:v>4</c:v>
                </c:pt>
                <c:pt idx="1">
                  <c:v>15</c:v>
                </c:pt>
                <c:pt idx="2">
                  <c:v>10</c:v>
                </c:pt>
              </c:numCache>
            </c:numRef>
          </c:yVal>
          <c:smooth val="0"/>
          <c:extLst>
            <c:ext xmlns:c16="http://schemas.microsoft.com/office/drawing/2014/chart" uri="{C3380CC4-5D6E-409C-BE32-E72D297353CC}">
              <c16:uniqueId val="{00000000-D496-BD4B-A4EE-C0877EEE0439}"/>
            </c:ext>
          </c:extLst>
        </c:ser>
        <c:dLbls>
          <c:showLegendKey val="0"/>
          <c:showVal val="0"/>
          <c:showCatName val="0"/>
          <c:showSerName val="0"/>
          <c:showPercent val="0"/>
          <c:showBubbleSize val="0"/>
        </c:dLbls>
        <c:axId val="2094734552"/>
        <c:axId val="2094734553"/>
      </c:scatterChart>
      <c:valAx>
        <c:axId val="2094734552"/>
        <c:scaling>
          <c:orientation val="minMax"/>
          <c:max val="20"/>
        </c:scaling>
        <c:delete val="0"/>
        <c:axPos val="b"/>
        <c:title>
          <c:tx>
            <c:rich>
              <a:bodyPr rot="0"/>
              <a:lstStyle/>
              <a:p>
                <a:pPr>
                  <a:defRPr sz="2200" b="0" i="0" u="none" strike="noStrike">
                    <a:solidFill>
                      <a:srgbClr val="000000"/>
                    </a:solidFill>
                    <a:latin typeface="Helvetica Neue"/>
                  </a:defRPr>
                </a:pPr>
                <a:r>
                  <a:rPr lang="en-US" sz="2200" b="0" i="0" u="none" strike="noStrike">
                    <a:solidFill>
                      <a:srgbClr val="000000"/>
                    </a:solidFill>
                    <a:latin typeface="Helvetica Neue"/>
                  </a:rPr>
                  <a:t>doc X</a:t>
                </a:r>
              </a:p>
            </c:rich>
          </c:tx>
          <c:overlay val="1"/>
        </c:title>
        <c:numFmt formatCode="General" sourceLinked="0"/>
        <c:majorTickMark val="none"/>
        <c:minorTickMark val="none"/>
        <c:tickLblPos val="nextTo"/>
        <c:spPr>
          <a:ln w="12700" cap="flat">
            <a:solidFill>
              <a:srgbClr val="000000"/>
            </a:solidFill>
            <a:prstDash val="solid"/>
            <a:miter lim="400000"/>
          </a:ln>
        </c:spPr>
        <c:txPr>
          <a:bodyPr rot="0"/>
          <a:lstStyle/>
          <a:p>
            <a:pPr>
              <a:defRPr sz="2200" b="0" i="0" u="none" strike="noStrike">
                <a:solidFill>
                  <a:srgbClr val="000000"/>
                </a:solidFill>
                <a:latin typeface="Helvetica Neue"/>
              </a:defRPr>
            </a:pPr>
            <a:endParaRPr lang="en-US"/>
          </a:p>
        </c:txPr>
        <c:crossAx val="2094734553"/>
        <c:crosses val="autoZero"/>
        <c:crossBetween val="between"/>
        <c:majorUnit val="5"/>
        <c:minorUnit val="2.5"/>
      </c:valAx>
      <c:valAx>
        <c:axId val="2094734553"/>
        <c:scaling>
          <c:orientation val="minMax"/>
          <c:max val="20"/>
        </c:scaling>
        <c:delete val="0"/>
        <c:axPos val="l"/>
        <c:majorGridlines>
          <c:spPr>
            <a:ln w="12700" cap="flat">
              <a:solidFill>
                <a:srgbClr val="B8B8B8"/>
              </a:solidFill>
              <a:prstDash val="solid"/>
              <a:miter lim="400000"/>
            </a:ln>
          </c:spPr>
        </c:majorGridlines>
        <c:title>
          <c:tx>
            <c:rich>
              <a:bodyPr rot="-5400000"/>
              <a:lstStyle/>
              <a:p>
                <a:pPr>
                  <a:defRPr sz="2200" b="0" i="0" u="none" strike="noStrike">
                    <a:solidFill>
                      <a:srgbClr val="000000"/>
                    </a:solidFill>
                    <a:latin typeface="Helvetica Neue"/>
                  </a:defRPr>
                </a:pPr>
                <a:r>
                  <a:rPr lang="en-US" sz="2200" b="0" i="0" u="none" strike="noStrike">
                    <a:solidFill>
                      <a:srgbClr val="000000"/>
                    </a:solidFill>
                    <a:latin typeface="Helvetica Neue"/>
                  </a:rPr>
                  <a:t>doc Y</a:t>
                </a:r>
              </a:p>
            </c:rich>
          </c:tx>
          <c:overlay val="1"/>
        </c:title>
        <c:numFmt formatCode="General" sourceLinked="0"/>
        <c:majorTickMark val="none"/>
        <c:minorTickMark val="none"/>
        <c:tickLblPos val="nextTo"/>
        <c:spPr>
          <a:ln w="12700" cap="flat">
            <a:noFill/>
            <a:prstDash val="solid"/>
            <a:miter lim="400000"/>
          </a:ln>
        </c:spPr>
        <c:txPr>
          <a:bodyPr rot="0"/>
          <a:lstStyle/>
          <a:p>
            <a:pPr>
              <a:defRPr sz="2200" b="0" i="0" u="none" strike="noStrike">
                <a:solidFill>
                  <a:srgbClr val="000000"/>
                </a:solidFill>
                <a:latin typeface="Helvetica Neue"/>
              </a:defRPr>
            </a:pPr>
            <a:endParaRPr lang="en-US"/>
          </a:p>
        </c:txPr>
        <c:crossAx val="2094734552"/>
        <c:crosses val="autoZero"/>
        <c:crossBetween val="between"/>
        <c:majorUnit val="5"/>
        <c:minorUnit val="2.5"/>
      </c:valAx>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autoTitleDeleted val="1"/>
    <c:plotArea>
      <c:layout>
        <c:manualLayout>
          <c:layoutTarget val="inner"/>
          <c:xMode val="edge"/>
          <c:yMode val="edge"/>
          <c:x val="0.19472700000000001"/>
          <c:y val="4.9736200000000001E-2"/>
          <c:w val="0.792543"/>
          <c:h val="0.79209399999999996"/>
        </c:manualLayout>
      </c:layout>
      <c:scatterChart>
        <c:scatterStyle val="lineMarker"/>
        <c:varyColors val="0"/>
        <c:ser>
          <c:idx val="0"/>
          <c:order val="0"/>
          <c:tx>
            <c:strRef>
              <c:f>Sheet1!$B$1</c:f>
              <c:strCache>
                <c:ptCount val="1"/>
                <c:pt idx="0">
                  <c:v>Untitled 1</c:v>
                </c:pt>
              </c:strCache>
            </c:strRef>
          </c:tx>
          <c:spPr>
            <a:ln w="12700" cap="flat">
              <a:noFill/>
              <a:prstDash val="solid"/>
              <a:miter lim="400000"/>
            </a:ln>
            <a:effectLst/>
          </c:spPr>
          <c:marker>
            <c:symbol val="circle"/>
            <c:size val="8"/>
            <c:spPr>
              <a:solidFill>
                <a:srgbClr val="FFFFFF"/>
              </a:solidFill>
              <a:ln w="25400" cap="flat">
                <a:solidFill>
                  <a:schemeClr val="accent6">
                    <a:satOff val="-15808"/>
                    <a:lumOff val="-17557"/>
                  </a:schemeClr>
                </a:solidFill>
                <a:prstDash val="solid"/>
                <a:miter lim="400000"/>
              </a:ln>
              <a:effectLst/>
            </c:spPr>
          </c:marker>
          <c:xVal>
            <c:numRef>
              <c:f>Sheet1!$B$2:$B$4</c:f>
              <c:numCache>
                <c:formatCode>General</c:formatCode>
                <c:ptCount val="3"/>
                <c:pt idx="0">
                  <c:v>0.45</c:v>
                </c:pt>
                <c:pt idx="1">
                  <c:v>0.55000000000000004</c:v>
                </c:pt>
                <c:pt idx="2">
                  <c:v>0.81</c:v>
                </c:pt>
              </c:numCache>
            </c:numRef>
          </c:xVal>
          <c:yVal>
            <c:numRef>
              <c:f>Sheet1!$C$2:$C$4</c:f>
              <c:numCache>
                <c:formatCode>General</c:formatCode>
                <c:ptCount val="3"/>
                <c:pt idx="0">
                  <c:v>0.89</c:v>
                </c:pt>
                <c:pt idx="1">
                  <c:v>0.83</c:v>
                </c:pt>
                <c:pt idx="2">
                  <c:v>0.57999999999999996</c:v>
                </c:pt>
              </c:numCache>
            </c:numRef>
          </c:yVal>
          <c:smooth val="0"/>
          <c:extLst>
            <c:ext xmlns:c16="http://schemas.microsoft.com/office/drawing/2014/chart" uri="{C3380CC4-5D6E-409C-BE32-E72D297353CC}">
              <c16:uniqueId val="{00000000-F1CF-4642-8801-F8FEF30270F7}"/>
            </c:ext>
          </c:extLst>
        </c:ser>
        <c:dLbls>
          <c:showLegendKey val="0"/>
          <c:showVal val="0"/>
          <c:showCatName val="0"/>
          <c:showSerName val="0"/>
          <c:showPercent val="0"/>
          <c:showBubbleSize val="0"/>
        </c:dLbls>
        <c:axId val="2094734552"/>
        <c:axId val="2094734553"/>
      </c:scatterChart>
      <c:valAx>
        <c:axId val="2094734552"/>
        <c:scaling>
          <c:orientation val="minMax"/>
          <c:max val="1"/>
        </c:scaling>
        <c:delete val="0"/>
        <c:axPos val="b"/>
        <c:title>
          <c:tx>
            <c:rich>
              <a:bodyPr rot="0"/>
              <a:lstStyle/>
              <a:p>
                <a:pPr>
                  <a:defRPr sz="2200" b="0" i="0" u="none" strike="noStrike">
                    <a:solidFill>
                      <a:srgbClr val="000000"/>
                    </a:solidFill>
                    <a:latin typeface="Helvetica Neue"/>
                  </a:defRPr>
                </a:pPr>
                <a:r>
                  <a:rPr lang="en-US" sz="2200" b="0" i="0" u="none" strike="noStrike">
                    <a:solidFill>
                      <a:srgbClr val="000000"/>
                    </a:solidFill>
                    <a:latin typeface="Helvetica Neue"/>
                  </a:rPr>
                  <a:t>doc X</a:t>
                </a:r>
              </a:p>
            </c:rich>
          </c:tx>
          <c:overlay val="1"/>
        </c:title>
        <c:numFmt formatCode="General" sourceLinked="0"/>
        <c:majorTickMark val="none"/>
        <c:minorTickMark val="none"/>
        <c:tickLblPos val="nextTo"/>
        <c:spPr>
          <a:ln w="12700" cap="flat">
            <a:solidFill>
              <a:srgbClr val="000000"/>
            </a:solidFill>
            <a:prstDash val="solid"/>
            <a:miter lim="400000"/>
          </a:ln>
        </c:spPr>
        <c:txPr>
          <a:bodyPr rot="0"/>
          <a:lstStyle/>
          <a:p>
            <a:pPr>
              <a:defRPr sz="2200" b="0" i="0" u="none" strike="noStrike">
                <a:solidFill>
                  <a:srgbClr val="000000"/>
                </a:solidFill>
                <a:latin typeface="Helvetica Neue"/>
              </a:defRPr>
            </a:pPr>
            <a:endParaRPr lang="en-US"/>
          </a:p>
        </c:txPr>
        <c:crossAx val="2094734553"/>
        <c:crosses val="autoZero"/>
        <c:crossBetween val="between"/>
        <c:majorUnit val="0.25"/>
        <c:minorUnit val="0.125"/>
      </c:valAx>
      <c:valAx>
        <c:axId val="2094734553"/>
        <c:scaling>
          <c:orientation val="minMax"/>
          <c:max val="1"/>
        </c:scaling>
        <c:delete val="0"/>
        <c:axPos val="l"/>
        <c:majorGridlines>
          <c:spPr>
            <a:ln w="12700" cap="flat">
              <a:solidFill>
                <a:srgbClr val="B8B8B8"/>
              </a:solidFill>
              <a:prstDash val="solid"/>
              <a:miter lim="400000"/>
            </a:ln>
          </c:spPr>
        </c:majorGridlines>
        <c:numFmt formatCode="General" sourceLinked="0"/>
        <c:majorTickMark val="none"/>
        <c:minorTickMark val="none"/>
        <c:tickLblPos val="nextTo"/>
        <c:spPr>
          <a:ln w="12700" cap="flat">
            <a:noFill/>
            <a:prstDash val="solid"/>
            <a:miter lim="400000"/>
          </a:ln>
        </c:spPr>
        <c:txPr>
          <a:bodyPr rot="0"/>
          <a:lstStyle/>
          <a:p>
            <a:pPr>
              <a:defRPr sz="2200" b="0" i="0" u="none" strike="noStrike">
                <a:solidFill>
                  <a:srgbClr val="000000"/>
                </a:solidFill>
                <a:latin typeface="Helvetica Neue"/>
              </a:defRPr>
            </a:pPr>
            <a:endParaRPr lang="en-US"/>
          </a:p>
        </c:txPr>
        <c:crossAx val="2094734552"/>
        <c:crosses val="autoZero"/>
        <c:crossBetween val="between"/>
        <c:majorUnit val="0.25"/>
        <c:minorUnit val="0.125"/>
      </c:valAx>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autoTitleDeleted val="1"/>
    <c:plotArea>
      <c:layout>
        <c:manualLayout>
          <c:layoutTarget val="inner"/>
          <c:xMode val="edge"/>
          <c:yMode val="edge"/>
          <c:x val="0.19472700000000001"/>
          <c:y val="4.9736200000000001E-2"/>
          <c:w val="0.792543"/>
          <c:h val="0.79209399999999996"/>
        </c:manualLayout>
      </c:layout>
      <c:scatterChart>
        <c:scatterStyle val="lineMarker"/>
        <c:varyColors val="0"/>
        <c:ser>
          <c:idx val="0"/>
          <c:order val="0"/>
          <c:tx>
            <c:strRef>
              <c:f>Sheet1!$B$1</c:f>
              <c:strCache>
                <c:ptCount val="1"/>
                <c:pt idx="0">
                  <c:v>Untitled 1</c:v>
                </c:pt>
              </c:strCache>
            </c:strRef>
          </c:tx>
          <c:spPr>
            <a:ln w="12700" cap="flat">
              <a:noFill/>
              <a:prstDash val="solid"/>
              <a:miter lim="400000"/>
            </a:ln>
            <a:effectLst/>
          </c:spPr>
          <c:marker>
            <c:symbol val="circle"/>
            <c:size val="8"/>
            <c:spPr>
              <a:solidFill>
                <a:srgbClr val="FFFFFF"/>
              </a:solidFill>
              <a:ln w="25400" cap="flat">
                <a:solidFill>
                  <a:schemeClr val="accent6">
                    <a:satOff val="-15808"/>
                    <a:lumOff val="-17557"/>
                  </a:schemeClr>
                </a:solidFill>
                <a:prstDash val="solid"/>
                <a:miter lim="400000"/>
              </a:ln>
              <a:effectLst/>
            </c:spPr>
          </c:marker>
          <c:xVal>
            <c:numRef>
              <c:f>Sheet1!$B$2:$B$4</c:f>
              <c:numCache>
                <c:formatCode>General</c:formatCode>
                <c:ptCount val="3"/>
                <c:pt idx="0">
                  <c:v>0.45</c:v>
                </c:pt>
                <c:pt idx="1">
                  <c:v>0.55000000000000004</c:v>
                </c:pt>
                <c:pt idx="2">
                  <c:v>0.81</c:v>
                </c:pt>
              </c:numCache>
            </c:numRef>
          </c:xVal>
          <c:yVal>
            <c:numRef>
              <c:f>Sheet1!$C$2:$C$4</c:f>
              <c:numCache>
                <c:formatCode>General</c:formatCode>
                <c:ptCount val="3"/>
                <c:pt idx="0">
                  <c:v>0.89</c:v>
                </c:pt>
                <c:pt idx="1">
                  <c:v>0.83</c:v>
                </c:pt>
                <c:pt idx="2">
                  <c:v>0.57999999999999996</c:v>
                </c:pt>
              </c:numCache>
            </c:numRef>
          </c:yVal>
          <c:smooth val="0"/>
          <c:extLst>
            <c:ext xmlns:c16="http://schemas.microsoft.com/office/drawing/2014/chart" uri="{C3380CC4-5D6E-409C-BE32-E72D297353CC}">
              <c16:uniqueId val="{00000000-DF78-8A47-8E65-416F886642B8}"/>
            </c:ext>
          </c:extLst>
        </c:ser>
        <c:dLbls>
          <c:showLegendKey val="0"/>
          <c:showVal val="0"/>
          <c:showCatName val="0"/>
          <c:showSerName val="0"/>
          <c:showPercent val="0"/>
          <c:showBubbleSize val="0"/>
        </c:dLbls>
        <c:axId val="2094734552"/>
        <c:axId val="2094734553"/>
      </c:scatterChart>
      <c:valAx>
        <c:axId val="2094734552"/>
        <c:scaling>
          <c:orientation val="minMax"/>
          <c:max val="1"/>
        </c:scaling>
        <c:delete val="0"/>
        <c:axPos val="b"/>
        <c:title>
          <c:tx>
            <c:rich>
              <a:bodyPr rot="0"/>
              <a:lstStyle/>
              <a:p>
                <a:pPr>
                  <a:defRPr sz="2200" b="0" i="0" u="none" strike="noStrike">
                    <a:solidFill>
                      <a:srgbClr val="000000"/>
                    </a:solidFill>
                    <a:latin typeface="Helvetica Neue"/>
                  </a:defRPr>
                </a:pPr>
                <a:r>
                  <a:rPr lang="en-US" sz="2200" b="0" i="0" u="none" strike="noStrike">
                    <a:solidFill>
                      <a:srgbClr val="000000"/>
                    </a:solidFill>
                    <a:latin typeface="Helvetica Neue"/>
                  </a:rPr>
                  <a:t>doc X</a:t>
                </a:r>
              </a:p>
            </c:rich>
          </c:tx>
          <c:overlay val="1"/>
        </c:title>
        <c:numFmt formatCode="General" sourceLinked="0"/>
        <c:majorTickMark val="none"/>
        <c:minorTickMark val="none"/>
        <c:tickLblPos val="nextTo"/>
        <c:spPr>
          <a:ln w="12700" cap="flat">
            <a:solidFill>
              <a:srgbClr val="000000"/>
            </a:solidFill>
            <a:prstDash val="solid"/>
            <a:miter lim="400000"/>
          </a:ln>
        </c:spPr>
        <c:txPr>
          <a:bodyPr rot="0"/>
          <a:lstStyle/>
          <a:p>
            <a:pPr>
              <a:defRPr sz="2200" b="0" i="0" u="none" strike="noStrike">
                <a:solidFill>
                  <a:srgbClr val="000000"/>
                </a:solidFill>
                <a:latin typeface="Helvetica Neue"/>
              </a:defRPr>
            </a:pPr>
            <a:endParaRPr lang="en-US"/>
          </a:p>
        </c:txPr>
        <c:crossAx val="2094734553"/>
        <c:crosses val="autoZero"/>
        <c:crossBetween val="between"/>
        <c:majorUnit val="0.25"/>
        <c:minorUnit val="0.125"/>
      </c:valAx>
      <c:valAx>
        <c:axId val="2094734553"/>
        <c:scaling>
          <c:orientation val="minMax"/>
          <c:max val="1"/>
        </c:scaling>
        <c:delete val="0"/>
        <c:axPos val="l"/>
        <c:majorGridlines>
          <c:spPr>
            <a:ln w="12700" cap="flat">
              <a:solidFill>
                <a:srgbClr val="B8B8B8"/>
              </a:solidFill>
              <a:prstDash val="solid"/>
              <a:miter lim="400000"/>
            </a:ln>
          </c:spPr>
        </c:majorGridlines>
        <c:numFmt formatCode="General" sourceLinked="0"/>
        <c:majorTickMark val="none"/>
        <c:minorTickMark val="none"/>
        <c:tickLblPos val="nextTo"/>
        <c:spPr>
          <a:ln w="12700" cap="flat">
            <a:noFill/>
            <a:prstDash val="solid"/>
            <a:miter lim="400000"/>
          </a:ln>
        </c:spPr>
        <c:txPr>
          <a:bodyPr rot="0"/>
          <a:lstStyle/>
          <a:p>
            <a:pPr>
              <a:defRPr sz="2200" b="0" i="0" u="none" strike="noStrike">
                <a:solidFill>
                  <a:srgbClr val="000000"/>
                </a:solidFill>
                <a:latin typeface="Helvetica Neue"/>
              </a:defRPr>
            </a:pPr>
            <a:endParaRPr lang="en-US"/>
          </a:p>
        </c:txPr>
        <c:crossAx val="2094734552"/>
        <c:crosses val="autoZero"/>
        <c:crossBetween val="between"/>
        <c:majorUnit val="0.25"/>
        <c:minorUnit val="0.125"/>
      </c:valAx>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F14FF81-9744-BF46-AAD0-D1B1FBE96AF5}" type="datetimeFigureOut">
              <a:rPr lang="en-US" smtClean="0"/>
              <a:t>12/3/20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6725AFE-A141-6245-ADDB-0375406D4018}" type="slidenum">
              <a:rPr lang="en-US" smtClean="0"/>
              <a:t>‹#›</a:t>
            </a:fld>
            <a:endParaRPr lang="en-US"/>
          </a:p>
        </p:txBody>
      </p:sp>
    </p:spTree>
    <p:extLst>
      <p:ext uri="{BB962C8B-B14F-4D97-AF65-F5344CB8AC3E}">
        <p14:creationId xmlns:p14="http://schemas.microsoft.com/office/powerpoint/2010/main" val="34992838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(If I buy something from you, you’ve probably sold it to me, and I likely paid you).</a:t>
            </a:r>
          </a:p>
        </p:txBody>
      </p:sp>
      <p:sp>
        <p:nvSpPr>
          <p:cNvPr id="4" name="Slide Number Placeholder 3"/>
          <p:cNvSpPr>
            <a:spLocks noGrp="1"/>
          </p:cNvSpPr>
          <p:nvPr>
            <p:ph type="sldNum" sz="quarter" idx="5"/>
          </p:nvPr>
        </p:nvSpPr>
        <p:spPr/>
        <p:txBody>
          <a:bodyPr/>
          <a:lstStyle/>
          <a:p>
            <a:fld id="{EE707532-839C-41A2-9E71-D5288AEAE66A}" type="slidenum">
              <a:rPr lang="en-US" smtClean="0"/>
              <a:pPr/>
              <a:t>2</a:t>
            </a:fld>
            <a:endParaRPr lang="en-US"/>
          </a:p>
        </p:txBody>
      </p:sp>
    </p:spTree>
    <p:extLst>
      <p:ext uri="{BB962C8B-B14F-4D97-AF65-F5344CB8AC3E}">
        <p14:creationId xmlns:p14="http://schemas.microsoft.com/office/powerpoint/2010/main" val="40407800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 name="Shape 235"/>
          <p:cNvSpPr>
            <a:spLocks noGrp="1" noRot="1" noChangeAspect="1"/>
          </p:cNvSpPr>
          <p:nvPr>
            <p:ph type="sldImg"/>
          </p:nvPr>
        </p:nvSpPr>
        <p:spPr>
          <a:prstGeom prst="rect">
            <a:avLst/>
          </a:prstGeom>
        </p:spPr>
        <p:txBody>
          <a:bodyPr/>
          <a:lstStyle/>
          <a:p>
            <a:endParaRPr/>
          </a:p>
        </p:txBody>
      </p:sp>
      <p:sp>
        <p:nvSpPr>
          <p:cNvPr id="236" name="Shape 236"/>
          <p:cNvSpPr>
            <a:spLocks noGrp="1"/>
          </p:cNvSpPr>
          <p:nvPr>
            <p:ph type="body" sz="quarter" idx="1"/>
          </p:nvPr>
        </p:nvSpPr>
        <p:spPr>
          <a:prstGeom prst="rect">
            <a:avLst/>
          </a:prstGeom>
        </p:spPr>
        <p:txBody>
          <a:bodyPr/>
          <a:lstStyle/>
          <a:p>
            <a:r>
              <a:t>The idea of the VSM is to represent each word as a point in a space (a vector in a vector space). Points that are close together in this space are semantically similar and points that are far apart are semantically distant.</a:t>
            </a:r>
          </a:p>
        </p:txBody>
      </p:sp>
    </p:spTree>
    <p:extLst>
      <p:ext uri="{BB962C8B-B14F-4D97-AF65-F5344CB8AC3E}">
        <p14:creationId xmlns:p14="http://schemas.microsoft.com/office/powerpoint/2010/main" val="40821921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 name="Shape 264"/>
          <p:cNvSpPr>
            <a:spLocks noGrp="1" noRot="1" noChangeAspect="1"/>
          </p:cNvSpPr>
          <p:nvPr>
            <p:ph type="sldImg"/>
          </p:nvPr>
        </p:nvSpPr>
        <p:spPr>
          <a:prstGeom prst="rect">
            <a:avLst/>
          </a:prstGeom>
        </p:spPr>
        <p:txBody>
          <a:bodyPr/>
          <a:lstStyle/>
          <a:p>
            <a:endParaRPr/>
          </a:p>
        </p:txBody>
      </p:sp>
      <p:sp>
        <p:nvSpPr>
          <p:cNvPr id="265" name="Shape 265"/>
          <p:cNvSpPr>
            <a:spLocks noGrp="1"/>
          </p:cNvSpPr>
          <p:nvPr>
            <p:ph type="body" sz="quarter" idx="1"/>
          </p:nvPr>
        </p:nvSpPr>
        <p:spPr>
          <a:prstGeom prst="rect">
            <a:avLst/>
          </a:prstGeom>
        </p:spPr>
        <p:txBody>
          <a:bodyPr/>
          <a:lstStyle/>
          <a:p>
            <a:pPr defTabSz="584200">
              <a:lnSpc>
                <a:spcPct val="100000"/>
              </a:lnSpc>
              <a:defRPr>
                <a:latin typeface="Lucida Grande"/>
                <a:ea typeface="Lucida Grande"/>
                <a:cs typeface="Lucida Grande"/>
                <a:sym typeface="Lucida Grande"/>
              </a:defRPr>
            </a:pPr>
            <a:r>
              <a:t>Similar messages expressed by Wittgenstein (1953) and Firth (1957) who said “You shall know a word by the company it keeps.”  </a:t>
            </a:r>
          </a:p>
          <a:p>
            <a:pPr defTabSz="584200">
              <a:lnSpc>
                <a:spcPct val="100000"/>
              </a:lnSpc>
              <a:defRPr>
                <a:latin typeface="Lucida Grande"/>
                <a:ea typeface="Lucida Grande"/>
                <a:cs typeface="Lucida Grande"/>
                <a:sym typeface="Lucida Grande"/>
              </a:defRPr>
            </a:pPr>
            <a:r>
              <a:t>VSMs are interesting especially due to their relation with the distributional hypothesis and related hypotheses. The distributional hypothesis is that words that occur in similar contexts tend to have similar meanings.  Efforts to apply this abstract hypothesis to concrete algorithms for measuring the similarity of meaning often lead to vectors, matrices, and higher-order tensors. </a:t>
            </a:r>
          </a:p>
          <a:p>
            <a:pPr defTabSz="584200">
              <a:lnSpc>
                <a:spcPct val="100000"/>
              </a:lnSpc>
              <a:defRPr>
                <a:latin typeface="Lucida Grande"/>
                <a:ea typeface="Lucida Grande"/>
                <a:cs typeface="Lucida Grande"/>
                <a:sym typeface="Lucida Grande"/>
              </a:defRPr>
            </a:pPr>
            <a:endParaRPr/>
          </a:p>
          <a:p>
            <a:pPr defTabSz="584200">
              <a:lnSpc>
                <a:spcPct val="100000"/>
              </a:lnSpc>
              <a:defRPr>
                <a:latin typeface="Lucida Grande"/>
                <a:ea typeface="Lucida Grande"/>
                <a:cs typeface="Lucida Grande"/>
                <a:sym typeface="Lucida Grande"/>
              </a:defRPr>
            </a:pPr>
            <a:endParaRPr/>
          </a:p>
        </p:txBody>
      </p:sp>
    </p:spTree>
    <p:extLst>
      <p:ext uri="{BB962C8B-B14F-4D97-AF65-F5344CB8AC3E}">
        <p14:creationId xmlns:p14="http://schemas.microsoft.com/office/powerpoint/2010/main" val="2911271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 name="Shape 277"/>
          <p:cNvSpPr>
            <a:spLocks noGrp="1" noRot="1" noChangeAspect="1"/>
          </p:cNvSpPr>
          <p:nvPr>
            <p:ph type="sldImg"/>
          </p:nvPr>
        </p:nvSpPr>
        <p:spPr>
          <a:prstGeom prst="rect">
            <a:avLst/>
          </a:prstGeom>
        </p:spPr>
        <p:txBody>
          <a:bodyPr/>
          <a:lstStyle/>
          <a:p>
            <a:endParaRPr/>
          </a:p>
        </p:txBody>
      </p:sp>
      <p:sp>
        <p:nvSpPr>
          <p:cNvPr id="278" name="Shape 278"/>
          <p:cNvSpPr>
            <a:spLocks noGrp="1"/>
          </p:cNvSpPr>
          <p:nvPr>
            <p:ph type="body" sz="quarter" idx="1"/>
          </p:nvPr>
        </p:nvSpPr>
        <p:spPr>
          <a:prstGeom prst="rect">
            <a:avLst/>
          </a:prstGeom>
        </p:spPr>
        <p:txBody>
          <a:bodyPr/>
          <a:lstStyle/>
          <a:p>
            <a:r>
              <a:t>Documents can be things like Shakespeare’s plays, or novels, or web pages</a:t>
            </a:r>
          </a:p>
        </p:txBody>
      </p:sp>
    </p:spTree>
    <p:extLst>
      <p:ext uri="{BB962C8B-B14F-4D97-AF65-F5344CB8AC3E}">
        <p14:creationId xmlns:p14="http://schemas.microsoft.com/office/powerpoint/2010/main" val="27365108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Shape 287"/>
          <p:cNvSpPr>
            <a:spLocks noGrp="1" noRot="1" noChangeAspect="1"/>
          </p:cNvSpPr>
          <p:nvPr>
            <p:ph type="sldImg"/>
          </p:nvPr>
        </p:nvSpPr>
        <p:spPr>
          <a:prstGeom prst="rect">
            <a:avLst/>
          </a:prstGeom>
        </p:spPr>
        <p:txBody>
          <a:bodyPr/>
          <a:lstStyle/>
          <a:p>
            <a:endParaRPr/>
          </a:p>
        </p:txBody>
      </p:sp>
      <p:sp>
        <p:nvSpPr>
          <p:cNvPr id="288" name="Shape 288"/>
          <p:cNvSpPr>
            <a:spLocks noGrp="1"/>
          </p:cNvSpPr>
          <p:nvPr>
            <p:ph type="body" sz="quarter" idx="1"/>
          </p:nvPr>
        </p:nvSpPr>
        <p:spPr>
          <a:prstGeom prst="rect">
            <a:avLst/>
          </a:prstGeom>
        </p:spPr>
        <p:txBody>
          <a:bodyPr/>
          <a:lstStyle/>
          <a:p>
            <a:r>
              <a:t>Documents can be things like Shakespeare’s plays, or Wikipedia pages, or IMDB reviews for a movie.</a:t>
            </a:r>
          </a:p>
        </p:txBody>
      </p:sp>
    </p:spTree>
    <p:extLst>
      <p:ext uri="{BB962C8B-B14F-4D97-AF65-F5344CB8AC3E}">
        <p14:creationId xmlns:p14="http://schemas.microsoft.com/office/powerpoint/2010/main" val="10420815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2" name="Shape 352"/>
          <p:cNvSpPr>
            <a:spLocks noGrp="1" noRot="1" noChangeAspect="1"/>
          </p:cNvSpPr>
          <p:nvPr>
            <p:ph type="sldImg"/>
          </p:nvPr>
        </p:nvSpPr>
        <p:spPr>
          <a:prstGeom prst="rect">
            <a:avLst/>
          </a:prstGeom>
        </p:spPr>
        <p:txBody>
          <a:bodyPr/>
          <a:lstStyle/>
          <a:p>
            <a:endParaRPr/>
          </a:p>
        </p:txBody>
      </p:sp>
      <p:sp>
        <p:nvSpPr>
          <p:cNvPr id="353" name="Shape 353"/>
          <p:cNvSpPr>
            <a:spLocks noGrp="1"/>
          </p:cNvSpPr>
          <p:nvPr>
            <p:ph type="body" sz="quarter" idx="1"/>
          </p:nvPr>
        </p:nvSpPr>
        <p:spPr>
          <a:prstGeom prst="rect">
            <a:avLst/>
          </a:prstGeom>
        </p:spPr>
        <p:txBody>
          <a:bodyPr/>
          <a:lstStyle/>
          <a:p>
            <a:r>
              <a:t>It measures the similarity between words!</a:t>
            </a:r>
          </a:p>
        </p:txBody>
      </p:sp>
    </p:spTree>
    <p:extLst>
      <p:ext uri="{BB962C8B-B14F-4D97-AF65-F5344CB8AC3E}">
        <p14:creationId xmlns:p14="http://schemas.microsoft.com/office/powerpoint/2010/main" val="9541584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7" name="Shape 357"/>
          <p:cNvSpPr>
            <a:spLocks noGrp="1" noRot="1" noChangeAspect="1"/>
          </p:cNvSpPr>
          <p:nvPr>
            <p:ph type="sldImg"/>
          </p:nvPr>
        </p:nvSpPr>
        <p:spPr>
          <a:prstGeom prst="rect">
            <a:avLst/>
          </a:prstGeom>
        </p:spPr>
        <p:txBody>
          <a:bodyPr/>
          <a:lstStyle/>
          <a:p>
            <a:endParaRPr/>
          </a:p>
        </p:txBody>
      </p:sp>
      <p:sp>
        <p:nvSpPr>
          <p:cNvPr id="358" name="Shape 358"/>
          <p:cNvSpPr>
            <a:spLocks noGrp="1"/>
          </p:cNvSpPr>
          <p:nvPr>
            <p:ph type="body" sz="quarter" idx="1"/>
          </p:nvPr>
        </p:nvSpPr>
        <p:spPr>
          <a:prstGeom prst="rect">
            <a:avLst/>
          </a:prstGeom>
        </p:spPr>
        <p:txBody>
          <a:bodyPr/>
          <a:lstStyle/>
          <a:p>
            <a:r>
              <a:t>docY  is a positive movie review</a:t>
            </a:r>
          </a:p>
          <a:p>
            <a:r>
              <a:t>docx  is a less positive movie review</a:t>
            </a:r>
          </a:p>
          <a:p>
            <a:endParaRPr/>
          </a:p>
          <a:p>
            <a:r>
              <a:t>A = "superb"      positive / low frequency</a:t>
            </a:r>
          </a:p>
          <a:p>
            <a:r>
              <a:t>B = "good"         positive / high frequency</a:t>
            </a:r>
          </a:p>
          <a:p>
            <a:r>
              <a:t>C = "disappointing"  negative / high frequency</a:t>
            </a:r>
          </a:p>
          <a:p>
            <a:endParaRPr/>
          </a:p>
        </p:txBody>
      </p:sp>
    </p:spTree>
    <p:extLst>
      <p:ext uri="{BB962C8B-B14F-4D97-AF65-F5344CB8AC3E}">
        <p14:creationId xmlns:p14="http://schemas.microsoft.com/office/powerpoint/2010/main" val="6123757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3" name="Shape 363"/>
          <p:cNvSpPr>
            <a:spLocks noGrp="1" noRot="1" noChangeAspect="1"/>
          </p:cNvSpPr>
          <p:nvPr>
            <p:ph type="sldImg"/>
          </p:nvPr>
        </p:nvSpPr>
        <p:spPr>
          <a:prstGeom prst="rect">
            <a:avLst/>
          </a:prstGeom>
        </p:spPr>
        <p:txBody>
          <a:bodyPr/>
          <a:lstStyle/>
          <a:p>
            <a:endParaRPr/>
          </a:p>
        </p:txBody>
      </p:sp>
      <p:sp>
        <p:nvSpPr>
          <p:cNvPr id="364" name="Shape 364"/>
          <p:cNvSpPr>
            <a:spLocks noGrp="1"/>
          </p:cNvSpPr>
          <p:nvPr>
            <p:ph type="body" sz="quarter" idx="1"/>
          </p:nvPr>
        </p:nvSpPr>
        <p:spPr>
          <a:prstGeom prst="rect">
            <a:avLst/>
          </a:prstGeom>
        </p:spPr>
        <p:txBody>
          <a:bodyPr/>
          <a:lstStyle/>
          <a:p>
            <a:r>
              <a:t>docY  is a positive movie review</a:t>
            </a:r>
          </a:p>
          <a:p>
            <a:r>
              <a:t>docx  is a less positive movie review</a:t>
            </a:r>
          </a:p>
          <a:p>
            <a:endParaRPr/>
          </a:p>
          <a:p>
            <a:r>
              <a:t>A = "superb"      positive / low frequency</a:t>
            </a:r>
          </a:p>
          <a:p>
            <a:r>
              <a:t>B = "good"         positive / high frequency</a:t>
            </a:r>
          </a:p>
          <a:p>
            <a:r>
              <a:t>C = "disappointing"  negative / high frequency</a:t>
            </a:r>
          </a:p>
          <a:p>
            <a:endParaRPr/>
          </a:p>
        </p:txBody>
      </p:sp>
    </p:spTree>
    <p:extLst>
      <p:ext uri="{BB962C8B-B14F-4D97-AF65-F5344CB8AC3E}">
        <p14:creationId xmlns:p14="http://schemas.microsoft.com/office/powerpoint/2010/main" val="16705051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9" name="Shape 369"/>
          <p:cNvSpPr>
            <a:spLocks noGrp="1" noRot="1" noChangeAspect="1"/>
          </p:cNvSpPr>
          <p:nvPr>
            <p:ph type="sldImg"/>
          </p:nvPr>
        </p:nvSpPr>
        <p:spPr>
          <a:prstGeom prst="rect">
            <a:avLst/>
          </a:prstGeom>
        </p:spPr>
        <p:txBody>
          <a:bodyPr/>
          <a:lstStyle/>
          <a:p>
            <a:endParaRPr/>
          </a:p>
        </p:txBody>
      </p:sp>
      <p:sp>
        <p:nvSpPr>
          <p:cNvPr id="370" name="Shape 370"/>
          <p:cNvSpPr>
            <a:spLocks noGrp="1"/>
          </p:cNvSpPr>
          <p:nvPr>
            <p:ph type="body" sz="quarter" idx="1"/>
          </p:nvPr>
        </p:nvSpPr>
        <p:spPr>
          <a:prstGeom prst="rect">
            <a:avLst/>
          </a:prstGeom>
        </p:spPr>
        <p:txBody>
          <a:bodyPr/>
          <a:lstStyle/>
          <a:p>
            <a:r>
              <a:t>Euclidean distance : vectors u, v of dimension N</a:t>
            </a:r>
          </a:p>
          <a:p>
            <a:r>
              <a:t>sqrt (sum_i to N ( | u</a:t>
            </a:r>
            <a:r>
              <a:rPr baseline="-5999"/>
              <a:t>i</a:t>
            </a:r>
            <a:r>
              <a:t> - v</a:t>
            </a:r>
            <a:r>
              <a:rPr baseline="-5999"/>
              <a:t>i</a:t>
            </a:r>
            <a:r>
              <a:t>|</a:t>
            </a:r>
            <a:r>
              <a:rPr baseline="31999"/>
              <a:t>2</a:t>
            </a:r>
            <a:r>
              <a:t>  ) )</a:t>
            </a:r>
          </a:p>
          <a:p>
            <a:r>
              <a:t>A to B is   sqrt of | 2-10 |</a:t>
            </a:r>
            <a:r>
              <a:rPr baseline="31999"/>
              <a:t>2 </a:t>
            </a:r>
            <a:r>
              <a:t>+ | 4-15 |</a:t>
            </a:r>
            <a:r>
              <a:rPr baseline="31999"/>
              <a:t>2</a:t>
            </a:r>
            <a:r>
              <a:t> = 13.6</a:t>
            </a:r>
          </a:p>
          <a:p>
            <a:r>
              <a:t>B to C is   sqrt of | 10-14 |</a:t>
            </a:r>
            <a:r>
              <a:rPr baseline="31999"/>
              <a:t>2 </a:t>
            </a:r>
            <a:r>
              <a:t>+ | 15-10 |</a:t>
            </a:r>
            <a:r>
              <a:rPr baseline="31999"/>
              <a:t>2</a:t>
            </a:r>
            <a:r>
              <a:t> = 6.4</a:t>
            </a:r>
          </a:p>
          <a:p>
            <a:endParaRPr/>
          </a:p>
          <a:p>
            <a:r>
              <a:t>A = Superb, B = Good, C=Disappointing</a:t>
            </a:r>
          </a:p>
          <a:p>
            <a:r>
              <a:t>Goal: related words are close, and unrelated words are far apart.  </a:t>
            </a:r>
          </a:p>
          <a:p>
            <a:r>
              <a:t>Did we do it?</a:t>
            </a:r>
          </a:p>
        </p:txBody>
      </p:sp>
    </p:spTree>
    <p:extLst>
      <p:ext uri="{BB962C8B-B14F-4D97-AF65-F5344CB8AC3E}">
        <p14:creationId xmlns:p14="http://schemas.microsoft.com/office/powerpoint/2010/main" val="41191572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5" name="Shape 415"/>
          <p:cNvSpPr>
            <a:spLocks noGrp="1" noRot="1" noChangeAspect="1"/>
          </p:cNvSpPr>
          <p:nvPr>
            <p:ph type="sldImg"/>
          </p:nvPr>
        </p:nvSpPr>
        <p:spPr>
          <a:prstGeom prst="rect">
            <a:avLst/>
          </a:prstGeom>
        </p:spPr>
        <p:txBody>
          <a:bodyPr/>
          <a:lstStyle/>
          <a:p>
            <a:endParaRPr/>
          </a:p>
        </p:txBody>
      </p:sp>
      <p:sp>
        <p:nvSpPr>
          <p:cNvPr id="416" name="Shape 416"/>
          <p:cNvSpPr>
            <a:spLocks noGrp="1"/>
          </p:cNvSpPr>
          <p:nvPr>
            <p:ph type="body" sz="quarter" idx="1"/>
          </p:nvPr>
        </p:nvSpPr>
        <p:spPr>
          <a:prstGeom prst="rect">
            <a:avLst/>
          </a:prstGeom>
        </p:spPr>
        <p:txBody>
          <a:bodyPr/>
          <a:lstStyle/>
          <a:p>
            <a:r>
              <a:t>Euclidean distance : vectors u, v of dimension N</a:t>
            </a:r>
          </a:p>
          <a:p>
            <a:r>
              <a:t>sqrt (sum_i to N ( | u</a:t>
            </a:r>
            <a:r>
              <a:rPr baseline="-5999"/>
              <a:t>i</a:t>
            </a:r>
            <a:r>
              <a:t> - v</a:t>
            </a:r>
            <a:r>
              <a:rPr baseline="-5999"/>
              <a:t>i</a:t>
            </a:r>
            <a:r>
              <a:t>|</a:t>
            </a:r>
            <a:r>
              <a:rPr baseline="31999"/>
              <a:t>2</a:t>
            </a:r>
            <a:r>
              <a:t>  ) )</a:t>
            </a:r>
          </a:p>
          <a:p>
            <a:r>
              <a:t>A to B is   sqrt of | 2-10 |</a:t>
            </a:r>
            <a:r>
              <a:rPr baseline="31999"/>
              <a:t>2 </a:t>
            </a:r>
            <a:r>
              <a:t>+ | 4-15 |</a:t>
            </a:r>
            <a:r>
              <a:rPr baseline="31999"/>
              <a:t>2</a:t>
            </a:r>
            <a:r>
              <a:t> = 13.6</a:t>
            </a:r>
          </a:p>
          <a:p>
            <a:r>
              <a:t>B to C is   sqrt of | 10-14 |</a:t>
            </a:r>
            <a:r>
              <a:rPr baseline="31999"/>
              <a:t>2 </a:t>
            </a:r>
            <a:r>
              <a:t>+ | 15-10 |</a:t>
            </a:r>
            <a:r>
              <a:rPr baseline="31999"/>
              <a:t>2</a:t>
            </a:r>
            <a:r>
              <a:t> = 6.4</a:t>
            </a:r>
          </a:p>
          <a:p>
            <a:endParaRPr/>
          </a:p>
          <a:p>
            <a:r>
              <a:t>A = Superb, B = Good, C=Disappointing</a:t>
            </a:r>
          </a:p>
          <a:p>
            <a:r>
              <a:t>Goal: related words are close, and unrelated words are far apart.  </a:t>
            </a:r>
          </a:p>
          <a:p>
            <a:r>
              <a:t>Did we do it?</a:t>
            </a:r>
          </a:p>
        </p:txBody>
      </p:sp>
    </p:spTree>
    <p:extLst>
      <p:ext uri="{BB962C8B-B14F-4D97-AF65-F5344CB8AC3E}">
        <p14:creationId xmlns:p14="http://schemas.microsoft.com/office/powerpoint/2010/main" val="11805095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 name="Shape 445"/>
          <p:cNvSpPr>
            <a:spLocks noGrp="1" noRot="1" noChangeAspect="1"/>
          </p:cNvSpPr>
          <p:nvPr>
            <p:ph type="sldImg"/>
          </p:nvPr>
        </p:nvSpPr>
        <p:spPr>
          <a:prstGeom prst="rect">
            <a:avLst/>
          </a:prstGeom>
        </p:spPr>
        <p:txBody>
          <a:bodyPr/>
          <a:lstStyle/>
          <a:p>
            <a:endParaRPr/>
          </a:p>
        </p:txBody>
      </p:sp>
      <p:sp>
        <p:nvSpPr>
          <p:cNvPr id="446" name="Shape 446"/>
          <p:cNvSpPr>
            <a:spLocks noGrp="1"/>
          </p:cNvSpPr>
          <p:nvPr>
            <p:ph type="body" sz="quarter" idx="1"/>
          </p:nvPr>
        </p:nvSpPr>
        <p:spPr>
          <a:prstGeom prst="rect">
            <a:avLst/>
          </a:prstGeom>
        </p:spPr>
        <p:txBody>
          <a:bodyPr/>
          <a:lstStyle/>
          <a:p>
            <a:r>
              <a:t>Defines a co-occurrence matrix</a:t>
            </a:r>
          </a:p>
          <a:p>
            <a:r>
              <a:t>w-2, w-1 target word w+1 w+2</a:t>
            </a:r>
          </a:p>
        </p:txBody>
      </p:sp>
    </p:spTree>
    <p:extLst>
      <p:ext uri="{BB962C8B-B14F-4D97-AF65-F5344CB8AC3E}">
        <p14:creationId xmlns:p14="http://schemas.microsoft.com/office/powerpoint/2010/main" val="11957539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 name="Shape 230"/>
          <p:cNvSpPr>
            <a:spLocks noGrp="1" noRot="1" noChangeAspect="1"/>
          </p:cNvSpPr>
          <p:nvPr>
            <p:ph type="sldImg"/>
          </p:nvPr>
        </p:nvSpPr>
        <p:spPr>
          <a:prstGeom prst="rect">
            <a:avLst/>
          </a:prstGeom>
        </p:spPr>
        <p:txBody>
          <a:bodyPr/>
          <a:lstStyle/>
          <a:p>
            <a:endParaRPr/>
          </a:p>
        </p:txBody>
      </p:sp>
      <p:sp>
        <p:nvSpPr>
          <p:cNvPr id="231" name="Shape 231"/>
          <p:cNvSpPr>
            <a:spLocks noGrp="1"/>
          </p:cNvSpPr>
          <p:nvPr>
            <p:ph type="body" sz="quarter" idx="1"/>
          </p:nvPr>
        </p:nvSpPr>
        <p:spPr>
          <a:prstGeom prst="rect">
            <a:avLst/>
          </a:prstGeom>
        </p:spPr>
        <p:txBody>
          <a:bodyPr/>
          <a:lstStyle/>
          <a:p>
            <a:r>
              <a:t>VSMs have several attractive properties. VSMs extract knowledge automatically from a given corpus, thus they require much less labour than other approaches to semantics, such as hand-coded knowledge bases and ontologies. </a:t>
            </a:r>
          </a:p>
        </p:txBody>
      </p:sp>
    </p:spTree>
    <p:extLst>
      <p:ext uri="{BB962C8B-B14F-4D97-AF65-F5344CB8AC3E}">
        <p14:creationId xmlns:p14="http://schemas.microsoft.com/office/powerpoint/2010/main" val="40165157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6" name="Shape 456"/>
          <p:cNvSpPr>
            <a:spLocks noGrp="1" noRot="1" noChangeAspect="1"/>
          </p:cNvSpPr>
          <p:nvPr>
            <p:ph type="sldImg"/>
          </p:nvPr>
        </p:nvSpPr>
        <p:spPr>
          <a:prstGeom prst="rect">
            <a:avLst/>
          </a:prstGeom>
        </p:spPr>
        <p:txBody>
          <a:bodyPr/>
          <a:lstStyle/>
          <a:p>
            <a:endParaRPr/>
          </a:p>
        </p:txBody>
      </p:sp>
      <p:sp>
        <p:nvSpPr>
          <p:cNvPr id="457" name="Shape 457"/>
          <p:cNvSpPr>
            <a:spLocks noGrp="1"/>
          </p:cNvSpPr>
          <p:nvPr>
            <p:ph type="body" sz="quarter" idx="1"/>
          </p:nvPr>
        </p:nvSpPr>
        <p:spPr>
          <a:prstGeom prst="rect">
            <a:avLst/>
          </a:prstGeom>
        </p:spPr>
        <p:txBody>
          <a:bodyPr/>
          <a:lstStyle/>
          <a:p>
            <a:r>
              <a:t>|V| = size of vocabulary </a:t>
            </a:r>
          </a:p>
        </p:txBody>
      </p:sp>
    </p:spTree>
    <p:extLst>
      <p:ext uri="{BB962C8B-B14F-4D97-AF65-F5344CB8AC3E}">
        <p14:creationId xmlns:p14="http://schemas.microsoft.com/office/powerpoint/2010/main" val="388694430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7" name="Shape 467"/>
          <p:cNvSpPr>
            <a:spLocks noGrp="1" noRot="1" noChangeAspect="1"/>
          </p:cNvSpPr>
          <p:nvPr>
            <p:ph type="sldImg"/>
          </p:nvPr>
        </p:nvSpPr>
        <p:spPr>
          <a:prstGeom prst="rect">
            <a:avLst/>
          </a:prstGeom>
        </p:spPr>
        <p:txBody>
          <a:bodyPr/>
          <a:lstStyle/>
          <a:p>
            <a:endParaRPr/>
          </a:p>
        </p:txBody>
      </p:sp>
      <p:sp>
        <p:nvSpPr>
          <p:cNvPr id="468" name="Shape 468"/>
          <p:cNvSpPr>
            <a:spLocks noGrp="1"/>
          </p:cNvSpPr>
          <p:nvPr>
            <p:ph type="body" sz="quarter" idx="1"/>
          </p:nvPr>
        </p:nvSpPr>
        <p:spPr>
          <a:prstGeom prst="rect">
            <a:avLst/>
          </a:prstGeom>
        </p:spPr>
        <p:txBody>
          <a:bodyPr/>
          <a:lstStyle/>
          <a:p>
            <a:r>
              <a:t>Defines a co-occurrence matrix</a:t>
            </a:r>
          </a:p>
          <a:p>
            <a:r>
              <a:t>w-2, w-1 target word w+1 w+2</a:t>
            </a:r>
          </a:p>
        </p:txBody>
      </p:sp>
    </p:spTree>
    <p:extLst>
      <p:ext uri="{BB962C8B-B14F-4D97-AF65-F5344CB8AC3E}">
        <p14:creationId xmlns:p14="http://schemas.microsoft.com/office/powerpoint/2010/main" val="71010417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3" name="Shape 473"/>
          <p:cNvSpPr>
            <a:spLocks noGrp="1" noRot="1" noChangeAspect="1"/>
          </p:cNvSpPr>
          <p:nvPr>
            <p:ph type="sldImg"/>
          </p:nvPr>
        </p:nvSpPr>
        <p:spPr>
          <a:prstGeom prst="rect">
            <a:avLst/>
          </a:prstGeom>
        </p:spPr>
        <p:txBody>
          <a:bodyPr/>
          <a:lstStyle/>
          <a:p>
            <a:endParaRPr/>
          </a:p>
        </p:txBody>
      </p:sp>
      <p:sp>
        <p:nvSpPr>
          <p:cNvPr id="474" name="Shape 474"/>
          <p:cNvSpPr>
            <a:spLocks noGrp="1"/>
          </p:cNvSpPr>
          <p:nvPr>
            <p:ph type="body" sz="quarter" idx="1"/>
          </p:nvPr>
        </p:nvSpPr>
        <p:spPr>
          <a:prstGeom prst="rect">
            <a:avLst/>
          </a:prstGeom>
        </p:spPr>
        <p:txBody>
          <a:bodyPr/>
          <a:lstStyle/>
          <a:p>
            <a:r>
              <a:t>Defines a co-occurrence matrix</a:t>
            </a:r>
          </a:p>
          <a:p>
            <a:r>
              <a:t>w-2, w-1 target word w+1 w+2</a:t>
            </a:r>
          </a:p>
        </p:txBody>
      </p:sp>
    </p:spTree>
    <p:extLst>
      <p:ext uri="{BB962C8B-B14F-4D97-AF65-F5344CB8AC3E}">
        <p14:creationId xmlns:p14="http://schemas.microsoft.com/office/powerpoint/2010/main" val="356694855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8" name="Shape 478"/>
          <p:cNvSpPr>
            <a:spLocks noGrp="1" noRot="1" noChangeAspect="1"/>
          </p:cNvSpPr>
          <p:nvPr>
            <p:ph type="sldImg"/>
          </p:nvPr>
        </p:nvSpPr>
        <p:spPr>
          <a:prstGeom prst="rect">
            <a:avLst/>
          </a:prstGeom>
        </p:spPr>
        <p:txBody>
          <a:bodyPr/>
          <a:lstStyle/>
          <a:p>
            <a:endParaRPr/>
          </a:p>
        </p:txBody>
      </p:sp>
      <p:sp>
        <p:nvSpPr>
          <p:cNvPr id="479" name="Shape 479"/>
          <p:cNvSpPr>
            <a:spLocks noGrp="1"/>
          </p:cNvSpPr>
          <p:nvPr>
            <p:ph type="body" sz="quarter" idx="1"/>
          </p:nvPr>
        </p:nvSpPr>
        <p:spPr>
          <a:prstGeom prst="rect">
            <a:avLst/>
          </a:prstGeom>
        </p:spPr>
        <p:txBody>
          <a:bodyPr/>
          <a:lstStyle/>
          <a:p>
            <a:r>
              <a:t>Defines a co-occurrence matrix</a:t>
            </a:r>
          </a:p>
          <a:p>
            <a:r>
              <a:t>w-2, w-1 target word w+1 w+2</a:t>
            </a:r>
          </a:p>
        </p:txBody>
      </p:sp>
    </p:spTree>
    <p:extLst>
      <p:ext uri="{BB962C8B-B14F-4D97-AF65-F5344CB8AC3E}">
        <p14:creationId xmlns:p14="http://schemas.microsoft.com/office/powerpoint/2010/main" val="314286507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5" name="Shape 495"/>
          <p:cNvSpPr>
            <a:spLocks noGrp="1" noRot="1" noChangeAspect="1"/>
          </p:cNvSpPr>
          <p:nvPr>
            <p:ph type="sldImg"/>
          </p:nvPr>
        </p:nvSpPr>
        <p:spPr>
          <a:prstGeom prst="rect">
            <a:avLst/>
          </a:prstGeom>
        </p:spPr>
        <p:txBody>
          <a:bodyPr/>
          <a:lstStyle/>
          <a:p>
            <a:endParaRPr/>
          </a:p>
        </p:txBody>
      </p:sp>
      <p:sp>
        <p:nvSpPr>
          <p:cNvPr id="496" name="Shape 496"/>
          <p:cNvSpPr>
            <a:spLocks noGrp="1"/>
          </p:cNvSpPr>
          <p:nvPr>
            <p:ph type="body" sz="quarter" idx="1"/>
          </p:nvPr>
        </p:nvSpPr>
        <p:spPr>
          <a:prstGeom prst="rect">
            <a:avLst/>
          </a:prstGeom>
        </p:spPr>
        <p:txBody>
          <a:bodyPr/>
          <a:lstStyle/>
          <a:p>
            <a:r>
              <a:t>I’m going to skip the definition of PPMI for this talk</a:t>
            </a:r>
          </a:p>
        </p:txBody>
      </p:sp>
    </p:spTree>
    <p:extLst>
      <p:ext uri="{BB962C8B-B14F-4D97-AF65-F5344CB8AC3E}">
        <p14:creationId xmlns:p14="http://schemas.microsoft.com/office/powerpoint/2010/main" val="392057089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6" name="Shape 506"/>
          <p:cNvSpPr>
            <a:spLocks noGrp="1" noRot="1" noChangeAspect="1"/>
          </p:cNvSpPr>
          <p:nvPr>
            <p:ph type="sldImg"/>
          </p:nvPr>
        </p:nvSpPr>
        <p:spPr>
          <a:prstGeom prst="rect">
            <a:avLst/>
          </a:prstGeom>
        </p:spPr>
        <p:txBody>
          <a:bodyPr/>
          <a:lstStyle/>
          <a:p>
            <a:endParaRPr/>
          </a:p>
        </p:txBody>
      </p:sp>
      <p:sp>
        <p:nvSpPr>
          <p:cNvPr id="507" name="Shape 507"/>
          <p:cNvSpPr>
            <a:spLocks noGrp="1"/>
          </p:cNvSpPr>
          <p:nvPr>
            <p:ph type="body" sz="quarter" idx="1"/>
          </p:nvPr>
        </p:nvSpPr>
        <p:spPr>
          <a:prstGeom prst="rect">
            <a:avLst/>
          </a:prstGeom>
        </p:spPr>
        <p:txBody>
          <a:bodyPr/>
          <a:lstStyle/>
          <a:p>
            <a:r>
              <a:t>What does this do to a word like </a:t>
            </a:r>
            <a:r>
              <a:rPr i="1"/>
              <a:t>the</a:t>
            </a:r>
            <a:r>
              <a:t>?</a:t>
            </a:r>
          </a:p>
        </p:txBody>
      </p:sp>
    </p:spTree>
    <p:extLst>
      <p:ext uri="{BB962C8B-B14F-4D97-AF65-F5344CB8AC3E}">
        <p14:creationId xmlns:p14="http://schemas.microsoft.com/office/powerpoint/2010/main" val="246032603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1" name="Shape 511"/>
          <p:cNvSpPr>
            <a:spLocks noGrp="1" noRot="1" noChangeAspect="1"/>
          </p:cNvSpPr>
          <p:nvPr>
            <p:ph type="sldImg"/>
          </p:nvPr>
        </p:nvSpPr>
        <p:spPr>
          <a:prstGeom prst="rect">
            <a:avLst/>
          </a:prstGeom>
        </p:spPr>
        <p:txBody>
          <a:bodyPr/>
          <a:lstStyle/>
          <a:p>
            <a:endParaRPr/>
          </a:p>
        </p:txBody>
      </p:sp>
      <p:sp>
        <p:nvSpPr>
          <p:cNvPr id="512" name="Shape 512"/>
          <p:cNvSpPr>
            <a:spLocks noGrp="1"/>
          </p:cNvSpPr>
          <p:nvPr>
            <p:ph type="body" sz="quarter" idx="1"/>
          </p:nvPr>
        </p:nvSpPr>
        <p:spPr>
          <a:prstGeom prst="rect">
            <a:avLst/>
          </a:prstGeom>
        </p:spPr>
        <p:txBody>
          <a:bodyPr/>
          <a:lstStyle/>
          <a:p>
            <a:r>
              <a:t>ccb - future todo - Re-work as a visual?</a:t>
            </a:r>
          </a:p>
        </p:txBody>
      </p:sp>
    </p:spTree>
    <p:extLst>
      <p:ext uri="{BB962C8B-B14F-4D97-AF65-F5344CB8AC3E}">
        <p14:creationId xmlns:p14="http://schemas.microsoft.com/office/powerpoint/2010/main" val="181250416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6" name="Shape 566"/>
          <p:cNvSpPr>
            <a:spLocks noGrp="1" noRot="1" noChangeAspect="1"/>
          </p:cNvSpPr>
          <p:nvPr>
            <p:ph type="sldImg"/>
          </p:nvPr>
        </p:nvSpPr>
        <p:spPr>
          <a:prstGeom prst="rect">
            <a:avLst/>
          </a:prstGeom>
        </p:spPr>
        <p:txBody>
          <a:bodyPr/>
          <a:lstStyle/>
          <a:p>
            <a:endParaRPr/>
          </a:p>
        </p:txBody>
      </p:sp>
      <p:sp>
        <p:nvSpPr>
          <p:cNvPr id="567" name="Shape 567"/>
          <p:cNvSpPr>
            <a:spLocks noGrp="1"/>
          </p:cNvSpPr>
          <p:nvPr>
            <p:ph type="body" sz="quarter" idx="1"/>
          </p:nvPr>
        </p:nvSpPr>
        <p:spPr>
          <a:prstGeom prst="rect">
            <a:avLst/>
          </a:prstGeom>
        </p:spPr>
        <p:txBody>
          <a:bodyPr/>
          <a:lstStyle/>
          <a:p>
            <a:r>
              <a:t>Modifications: tokenization/normalization, annotation/tagger, parsing, cluster text by author/time/etc.</a:t>
            </a:r>
          </a:p>
        </p:txBody>
      </p:sp>
    </p:spTree>
    <p:extLst>
      <p:ext uri="{BB962C8B-B14F-4D97-AF65-F5344CB8AC3E}">
        <p14:creationId xmlns:p14="http://schemas.microsoft.com/office/powerpoint/2010/main" val="24470009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 name="Shape 235"/>
          <p:cNvSpPr>
            <a:spLocks noGrp="1" noRot="1" noChangeAspect="1"/>
          </p:cNvSpPr>
          <p:nvPr>
            <p:ph type="sldImg"/>
          </p:nvPr>
        </p:nvSpPr>
        <p:spPr>
          <a:prstGeom prst="rect">
            <a:avLst/>
          </a:prstGeom>
        </p:spPr>
        <p:txBody>
          <a:bodyPr/>
          <a:lstStyle/>
          <a:p>
            <a:endParaRPr/>
          </a:p>
        </p:txBody>
      </p:sp>
      <p:sp>
        <p:nvSpPr>
          <p:cNvPr id="236" name="Shape 236"/>
          <p:cNvSpPr>
            <a:spLocks noGrp="1"/>
          </p:cNvSpPr>
          <p:nvPr>
            <p:ph type="body" sz="quarter" idx="1"/>
          </p:nvPr>
        </p:nvSpPr>
        <p:spPr>
          <a:prstGeom prst="rect">
            <a:avLst/>
          </a:prstGeom>
        </p:spPr>
        <p:txBody>
          <a:bodyPr/>
          <a:lstStyle/>
          <a:p>
            <a:r>
              <a:t>The idea of the VSM is to represent each word as a point in a space (a vector in a vector space). Points that are close together in this space are semantically similar and points that are far apart are semantically distant.</a:t>
            </a:r>
          </a:p>
        </p:txBody>
      </p:sp>
    </p:spTree>
    <p:extLst>
      <p:ext uri="{BB962C8B-B14F-4D97-AF65-F5344CB8AC3E}">
        <p14:creationId xmlns:p14="http://schemas.microsoft.com/office/powerpoint/2010/main" val="28671363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Here the form </a:t>
            </a:r>
            <a:r>
              <a:rPr lang="en-US" sz="1200" i="1" kern="1200" dirty="0">
                <a:solidFill>
                  <a:schemeClr val="tx1"/>
                </a:solidFill>
                <a:effectLst/>
                <a:latin typeface="+mn-lt"/>
                <a:ea typeface="+mn-ea"/>
                <a:cs typeface="+mn-cs"/>
              </a:rPr>
              <a:t>bug </a:t>
            </a:r>
            <a:r>
              <a:rPr lang="en-US" sz="1200" kern="1200" dirty="0">
                <a:solidFill>
                  <a:schemeClr val="tx1"/>
                </a:solidFill>
                <a:effectLst/>
                <a:latin typeface="+mn-lt"/>
                <a:ea typeface="+mn-ea"/>
                <a:cs typeface="+mn-cs"/>
              </a:rPr>
              <a:t>is the </a:t>
            </a:r>
            <a:r>
              <a:rPr lang="en-US" sz="1200" b="1" kern="1200" dirty="0">
                <a:solidFill>
                  <a:schemeClr val="tx1"/>
                </a:solidFill>
                <a:effectLst/>
                <a:latin typeface="+mn-lt"/>
                <a:ea typeface="+mn-ea"/>
                <a:cs typeface="+mn-cs"/>
              </a:rPr>
              <a:t>lemma</a:t>
            </a:r>
            <a:r>
              <a:rPr lang="en-US" sz="1200" kern="1200" dirty="0">
                <a:solidFill>
                  <a:schemeClr val="tx1"/>
                </a:solidFill>
                <a:effectLst/>
                <a:latin typeface="+mn-lt"/>
                <a:ea typeface="+mn-ea"/>
                <a:cs typeface="+mn-cs"/>
              </a:rPr>
              <a:t>, also called the </a:t>
            </a:r>
            <a:r>
              <a:rPr lang="en-US" sz="1200" b="1" kern="1200" dirty="0">
                <a:solidFill>
                  <a:schemeClr val="tx1"/>
                </a:solidFill>
                <a:effectLst/>
                <a:latin typeface="+mn-lt"/>
                <a:ea typeface="+mn-ea"/>
                <a:cs typeface="+mn-cs"/>
              </a:rPr>
              <a:t>citation form</a:t>
            </a:r>
            <a:r>
              <a:rPr lang="en-US" sz="1200" kern="1200" dirty="0">
                <a:solidFill>
                  <a:schemeClr val="tx1"/>
                </a:solidFill>
                <a:effectLst/>
                <a:latin typeface="+mn-lt"/>
                <a:ea typeface="+mn-ea"/>
                <a:cs typeface="+mn-cs"/>
              </a:rPr>
              <a:t>. The form </a:t>
            </a:r>
            <a:r>
              <a:rPr lang="en-US" sz="1200" i="1" kern="1200" dirty="0">
                <a:solidFill>
                  <a:schemeClr val="tx1"/>
                </a:solidFill>
                <a:effectLst/>
                <a:latin typeface="+mn-lt"/>
                <a:ea typeface="+mn-ea"/>
                <a:cs typeface="+mn-cs"/>
              </a:rPr>
              <a:t>bug </a:t>
            </a:r>
            <a:r>
              <a:rPr lang="en-US" sz="1200" kern="1200" dirty="0">
                <a:solidFill>
                  <a:schemeClr val="tx1"/>
                </a:solidFill>
                <a:effectLst/>
                <a:latin typeface="+mn-lt"/>
                <a:ea typeface="+mn-ea"/>
                <a:cs typeface="+mn-cs"/>
              </a:rPr>
              <a:t>would also be the lemma for the word </a:t>
            </a:r>
            <a:r>
              <a:rPr lang="en-US" sz="1200" i="1" kern="1200" dirty="0">
                <a:solidFill>
                  <a:schemeClr val="tx1"/>
                </a:solidFill>
                <a:effectLst/>
                <a:latin typeface="+mn-lt"/>
                <a:ea typeface="+mn-ea"/>
                <a:cs typeface="+mn-cs"/>
              </a:rPr>
              <a:t>bugs</a:t>
            </a:r>
            <a:r>
              <a:rPr lang="en-US" sz="1200" kern="1200" dirty="0">
                <a:solidFill>
                  <a:schemeClr val="tx1"/>
                </a:solidFill>
                <a:effectLst/>
                <a:latin typeface="+mn-lt"/>
                <a:ea typeface="+mn-ea"/>
                <a:cs typeface="+mn-cs"/>
              </a:rPr>
              <a:t>; dictionaries don’t have separate definitions for inflected forms. Similarly </a:t>
            </a:r>
            <a:r>
              <a:rPr lang="en-US" sz="1200" i="1" kern="1200" dirty="0">
                <a:solidFill>
                  <a:schemeClr val="tx1"/>
                </a:solidFill>
                <a:effectLst/>
                <a:latin typeface="+mn-lt"/>
                <a:ea typeface="+mn-ea"/>
                <a:cs typeface="+mn-cs"/>
              </a:rPr>
              <a:t>sing </a:t>
            </a:r>
            <a:r>
              <a:rPr lang="en-US" sz="1200" kern="1200" dirty="0">
                <a:solidFill>
                  <a:schemeClr val="tx1"/>
                </a:solidFill>
                <a:effectLst/>
                <a:latin typeface="+mn-lt"/>
                <a:ea typeface="+mn-ea"/>
                <a:cs typeface="+mn-cs"/>
              </a:rPr>
              <a:t>is the lemma for </a:t>
            </a:r>
            <a:r>
              <a:rPr lang="en-US" sz="1200" i="1" kern="1200" dirty="0">
                <a:solidFill>
                  <a:schemeClr val="tx1"/>
                </a:solidFill>
                <a:effectLst/>
                <a:latin typeface="+mn-lt"/>
                <a:ea typeface="+mn-ea"/>
                <a:cs typeface="+mn-cs"/>
              </a:rPr>
              <a:t>sing</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sang</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sung</a:t>
            </a:r>
            <a:r>
              <a:rPr lang="en-US" sz="1200" kern="1200" dirty="0">
                <a:solidFill>
                  <a:schemeClr val="tx1"/>
                </a:solidFill>
                <a:effectLst/>
                <a:latin typeface="+mn-lt"/>
                <a:ea typeface="+mn-ea"/>
                <a:cs typeface="+mn-cs"/>
              </a:rPr>
              <a:t>. In many languages the infinitive form is used as the lemma for the verb, so Spanish </a:t>
            </a:r>
            <a:r>
              <a:rPr lang="en-US" sz="1200" i="1" kern="1200" dirty="0" err="1">
                <a:solidFill>
                  <a:schemeClr val="tx1"/>
                </a:solidFill>
                <a:effectLst/>
                <a:latin typeface="+mn-lt"/>
                <a:ea typeface="+mn-ea"/>
                <a:cs typeface="+mn-cs"/>
              </a:rPr>
              <a:t>dormir</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“to sleep” is the lemma for </a:t>
            </a:r>
            <a:r>
              <a:rPr lang="en-US" sz="1200" i="1" kern="1200" dirty="0" err="1">
                <a:solidFill>
                  <a:schemeClr val="tx1"/>
                </a:solidFill>
                <a:effectLst/>
                <a:latin typeface="+mn-lt"/>
                <a:ea typeface="+mn-ea"/>
                <a:cs typeface="+mn-cs"/>
              </a:rPr>
              <a:t>duermes</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“you sleep”. The specific forms </a:t>
            </a:r>
            <a:r>
              <a:rPr lang="en-US" sz="1200" i="1" kern="1200" dirty="0">
                <a:solidFill>
                  <a:schemeClr val="tx1"/>
                </a:solidFill>
                <a:effectLst/>
                <a:latin typeface="+mn-lt"/>
                <a:ea typeface="+mn-ea"/>
                <a:cs typeface="+mn-cs"/>
              </a:rPr>
              <a:t>sung </a:t>
            </a:r>
            <a:r>
              <a:rPr lang="en-US" sz="1200" kern="1200" dirty="0">
                <a:solidFill>
                  <a:schemeClr val="tx1"/>
                </a:solidFill>
                <a:effectLst/>
                <a:latin typeface="+mn-lt"/>
                <a:ea typeface="+mn-ea"/>
                <a:cs typeface="+mn-cs"/>
              </a:rPr>
              <a:t>or </a:t>
            </a:r>
            <a:r>
              <a:rPr lang="en-US" sz="1200" i="1" kern="1200" dirty="0">
                <a:solidFill>
                  <a:schemeClr val="tx1"/>
                </a:solidFill>
                <a:effectLst/>
                <a:latin typeface="+mn-lt"/>
                <a:ea typeface="+mn-ea"/>
                <a:cs typeface="+mn-cs"/>
              </a:rPr>
              <a:t>carpets </a:t>
            </a:r>
            <a:r>
              <a:rPr lang="en-US" sz="1200" kern="1200" dirty="0">
                <a:solidFill>
                  <a:schemeClr val="tx1"/>
                </a:solidFill>
                <a:effectLst/>
                <a:latin typeface="+mn-lt"/>
                <a:ea typeface="+mn-ea"/>
                <a:cs typeface="+mn-cs"/>
              </a:rPr>
              <a:t>or </a:t>
            </a:r>
            <a:r>
              <a:rPr lang="en-US" sz="1200" i="1" kern="1200" dirty="0">
                <a:solidFill>
                  <a:schemeClr val="tx1"/>
                </a:solidFill>
                <a:effectLst/>
                <a:latin typeface="+mn-lt"/>
                <a:ea typeface="+mn-ea"/>
                <a:cs typeface="+mn-cs"/>
              </a:rPr>
              <a:t>sing </a:t>
            </a:r>
            <a:r>
              <a:rPr lang="en-US" sz="1200" kern="1200" dirty="0">
                <a:solidFill>
                  <a:schemeClr val="tx1"/>
                </a:solidFill>
                <a:effectLst/>
                <a:latin typeface="+mn-lt"/>
                <a:ea typeface="+mn-ea"/>
                <a:cs typeface="+mn-cs"/>
              </a:rPr>
              <a:t>or </a:t>
            </a:r>
            <a:r>
              <a:rPr lang="en-US" sz="1200" i="1" kern="1200" dirty="0" err="1">
                <a:solidFill>
                  <a:schemeClr val="tx1"/>
                </a:solidFill>
                <a:effectLst/>
                <a:latin typeface="+mn-lt"/>
                <a:ea typeface="+mn-ea"/>
                <a:cs typeface="+mn-cs"/>
              </a:rPr>
              <a:t>duermes</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are called </a:t>
            </a:r>
            <a:r>
              <a:rPr lang="en-US" sz="1200" b="1" kern="1200" dirty="0">
                <a:solidFill>
                  <a:schemeClr val="tx1"/>
                </a:solidFill>
                <a:effectLst/>
                <a:latin typeface="+mn-lt"/>
                <a:ea typeface="+mn-ea"/>
                <a:cs typeface="+mn-cs"/>
              </a:rPr>
              <a:t>wordforms</a:t>
            </a:r>
            <a:r>
              <a:rPr lang="en-US" sz="1200" kern="1200" dirty="0">
                <a:solidFill>
                  <a:schemeClr val="tx1"/>
                </a:solidFill>
                <a:effectLst/>
                <a:latin typeface="+mn-lt"/>
                <a:ea typeface="+mn-ea"/>
                <a:cs typeface="+mn-cs"/>
              </a:rPr>
              <a:t>.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11</a:t>
            </a:fld>
            <a:endParaRPr lang="en-US"/>
          </a:p>
        </p:txBody>
      </p:sp>
    </p:spTree>
    <p:extLst>
      <p:ext uri="{BB962C8B-B14F-4D97-AF65-F5344CB8AC3E}">
        <p14:creationId xmlns:p14="http://schemas.microsoft.com/office/powerpoint/2010/main" val="32400924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That means that all the situations in which the original sentence would be true, the sentence with the substitution would also be true.</a:t>
            </a:r>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13</a:t>
            </a:fld>
            <a:endParaRPr lang="en-US"/>
          </a:p>
        </p:txBody>
      </p:sp>
    </p:spTree>
    <p:extLst>
      <p:ext uri="{BB962C8B-B14F-4D97-AF65-F5344CB8AC3E}">
        <p14:creationId xmlns:p14="http://schemas.microsoft.com/office/powerpoint/2010/main" val="24483142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moving from synonymy to similarity, it will be useful to shift from talking about relations between word senses (like synonymy) to relations between words (like similarity). Dealing with words avoids having to commit to a particular representation of word senses, which will turn out to simplify our task.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15</a:t>
            </a:fld>
            <a:endParaRPr lang="en-US"/>
          </a:p>
        </p:txBody>
      </p:sp>
    </p:spTree>
    <p:extLst>
      <p:ext uri="{BB962C8B-B14F-4D97-AF65-F5344CB8AC3E}">
        <p14:creationId xmlns:p14="http://schemas.microsoft.com/office/powerpoint/2010/main" val="36814534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moving from synonymy to similarity, it will be useful to shift from talking about relations between word senses (like synonymy) to relations between words (like similarity). Dealing with words avoids having to commit to a particular representation of word senses, which will turn out to simplify our task.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16</a:t>
            </a:fld>
            <a:endParaRPr lang="en-US"/>
          </a:p>
        </p:txBody>
      </p:sp>
    </p:spTree>
    <p:extLst>
      <p:ext uri="{BB962C8B-B14F-4D97-AF65-F5344CB8AC3E}">
        <p14:creationId xmlns:p14="http://schemas.microsoft.com/office/powerpoint/2010/main" val="37034605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SimLex-999 dataset (Hill et al., 2015) gives values on a scale from 0 to 10, like the examples below, which range from near-synonyms (vanish, disappear) to pairs that scarcely seem to have anything in common (hole, agreement):</a:t>
            </a:r>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17</a:t>
            </a:fld>
            <a:endParaRPr lang="en-US"/>
          </a:p>
        </p:txBody>
      </p:sp>
    </p:spTree>
    <p:extLst>
      <p:ext uri="{BB962C8B-B14F-4D97-AF65-F5344CB8AC3E}">
        <p14:creationId xmlns:p14="http://schemas.microsoft.com/office/powerpoint/2010/main" val="23872381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Closely related to semantic fields is the idea of a </a:t>
            </a:r>
            <a:r>
              <a:rPr lang="en-US" sz="1200" b="0" kern="1200" dirty="0">
                <a:solidFill>
                  <a:schemeClr val="tx1"/>
                </a:solidFill>
                <a:effectLst/>
                <a:latin typeface="+mn-lt"/>
                <a:ea typeface="+mn-ea"/>
                <a:cs typeface="+mn-cs"/>
              </a:rPr>
              <a:t>semantic frame</a:t>
            </a:r>
            <a:r>
              <a:rPr lang="en-US" sz="1200" kern="1200" dirty="0">
                <a:solidFill>
                  <a:schemeClr val="tx1"/>
                </a:solidFill>
                <a:effectLst/>
                <a:latin typeface="+mn-lt"/>
                <a:ea typeface="+mn-ea"/>
                <a:cs typeface="+mn-cs"/>
              </a:rPr>
              <a:t>. A semantic frame is a set of words that denote perspectives or participants in a particular type of event.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Knowing that buy and sell have this relation makes it possible for a system to know that a sentence like Sam bought the book from Ling could be paraphrased as Ling sold the book to Sam, and that Sam has the role of the buyer in the frame and Ling the seller. Being able to recognize such paraphrases is important for question answering, and can help in shifting perspective for machine translation.</a:t>
            </a:r>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19</a:t>
            </a:fld>
            <a:endParaRPr lang="en-US"/>
          </a:p>
        </p:txBody>
      </p:sp>
    </p:spTree>
    <p:extLst>
      <p:ext uri="{BB962C8B-B14F-4D97-AF65-F5344CB8AC3E}">
        <p14:creationId xmlns:p14="http://schemas.microsoft.com/office/powerpoint/2010/main" val="159816610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4" name="Google Shape;19;p11">
            <a:extLst>
              <a:ext uri="{FF2B5EF4-FFF2-40B4-BE49-F238E27FC236}">
                <a16:creationId xmlns:a16="http://schemas.microsoft.com/office/drawing/2014/main" id="{854A94CA-3189-0A43-9240-839865B22104}"/>
              </a:ext>
            </a:extLst>
          </p:cNvPr>
          <p:cNvPicPr preferRelativeResize="0"/>
          <p:nvPr userDrawn="1"/>
        </p:nvPicPr>
        <p:blipFill rotWithShape="1">
          <a:blip r:embed="rId2">
            <a:alphaModFix/>
          </a:blip>
          <a:srcRect l="11767" t="230" r="30886" b="-230"/>
          <a:stretch/>
        </p:blipFill>
        <p:spPr>
          <a:xfrm>
            <a:off x="6520550" y="0"/>
            <a:ext cx="5671450" cy="6591625"/>
          </a:xfrm>
          <a:prstGeom prst="rect">
            <a:avLst/>
          </a:prstGeom>
          <a:noFill/>
          <a:ln>
            <a:noFill/>
          </a:ln>
        </p:spPr>
      </p:pic>
      <p:sp>
        <p:nvSpPr>
          <p:cNvPr id="2" name="Title 1">
            <a:extLst>
              <a:ext uri="{FF2B5EF4-FFF2-40B4-BE49-F238E27FC236}">
                <a16:creationId xmlns:a16="http://schemas.microsoft.com/office/drawing/2014/main" id="{76508D4C-2523-7441-B307-A6B5FE7FCBBA}"/>
              </a:ext>
            </a:extLst>
          </p:cNvPr>
          <p:cNvSpPr>
            <a:spLocks noGrp="1"/>
          </p:cNvSpPr>
          <p:nvPr>
            <p:ph type="ctrTitle"/>
          </p:nvPr>
        </p:nvSpPr>
        <p:spPr>
          <a:xfrm>
            <a:off x="441132" y="1915893"/>
            <a:ext cx="6030168" cy="2867315"/>
          </a:xfrm>
        </p:spPr>
        <p:txBody>
          <a:bodyPr anchor="ctr"/>
          <a:lstStyle>
            <a:lvl1pPr algn="ctr">
              <a:defRPr sz="60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EF867E09-5893-5D40-BF48-36FDB301D2BF}"/>
              </a:ext>
            </a:extLst>
          </p:cNvPr>
          <p:cNvSpPr>
            <a:spLocks noGrp="1"/>
          </p:cNvSpPr>
          <p:nvPr>
            <p:ph type="subTitle" idx="1" hasCustomPrompt="1"/>
          </p:nvPr>
        </p:nvSpPr>
        <p:spPr>
          <a:xfrm>
            <a:off x="441132" y="4928747"/>
            <a:ext cx="6030168" cy="942601"/>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Professor Chris </a:t>
            </a:r>
            <a:r>
              <a:rPr lang="en-US" dirty="0" err="1"/>
              <a:t>Callison</a:t>
            </a:r>
            <a:r>
              <a:rPr lang="en-US" dirty="0"/>
              <a:t>-Burch</a:t>
            </a:r>
          </a:p>
        </p:txBody>
      </p:sp>
      <p:grpSp>
        <p:nvGrpSpPr>
          <p:cNvPr id="7" name="Group 6">
            <a:extLst>
              <a:ext uri="{FF2B5EF4-FFF2-40B4-BE49-F238E27FC236}">
                <a16:creationId xmlns:a16="http://schemas.microsoft.com/office/drawing/2014/main" id="{12B5772E-ECEC-DA40-9BBA-7AEFED2A94C2}"/>
              </a:ext>
            </a:extLst>
          </p:cNvPr>
          <p:cNvGrpSpPr/>
          <p:nvPr userDrawn="1"/>
        </p:nvGrpSpPr>
        <p:grpSpPr>
          <a:xfrm>
            <a:off x="441132" y="802307"/>
            <a:ext cx="4244100" cy="996900"/>
            <a:chOff x="900898" y="880853"/>
            <a:chExt cx="4244100" cy="996900"/>
          </a:xfrm>
        </p:grpSpPr>
        <p:sp>
          <p:nvSpPr>
            <p:cNvPr id="8" name="Google Shape;16;p11">
              <a:extLst>
                <a:ext uri="{FF2B5EF4-FFF2-40B4-BE49-F238E27FC236}">
                  <a16:creationId xmlns:a16="http://schemas.microsoft.com/office/drawing/2014/main" id="{92F8804A-82D5-D54D-944A-43543613A956}"/>
                </a:ext>
              </a:extLst>
            </p:cNvPr>
            <p:cNvSpPr/>
            <p:nvPr userDrawn="1"/>
          </p:nvSpPr>
          <p:spPr>
            <a:xfrm>
              <a:off x="900898" y="880853"/>
              <a:ext cx="4244100" cy="996900"/>
            </a:xfrm>
            <a:prstGeom prst="rect">
              <a:avLst/>
            </a:prstGeom>
            <a:solidFill>
              <a:srgbClr val="FFAE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7;p11">
              <a:extLst>
                <a:ext uri="{FF2B5EF4-FFF2-40B4-BE49-F238E27FC236}">
                  <a16:creationId xmlns:a16="http://schemas.microsoft.com/office/drawing/2014/main" id="{7C6616B2-94D3-FA4B-A454-647FE4C7AE5B}"/>
                </a:ext>
              </a:extLst>
            </p:cNvPr>
            <p:cNvSpPr txBox="1"/>
            <p:nvPr userDrawn="1"/>
          </p:nvSpPr>
          <p:spPr>
            <a:xfrm>
              <a:off x="998308" y="1023996"/>
              <a:ext cx="4049280" cy="80864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300" dirty="0">
                  <a:latin typeface="Open Sans SemiBold"/>
                  <a:ea typeface="Open Sans SemiBold"/>
                  <a:cs typeface="Open Sans SemiBold"/>
                  <a:sym typeface="Open Sans SemiBold"/>
                </a:rPr>
                <a:t> </a:t>
              </a:r>
              <a:r>
                <a:rPr lang="en-US" sz="2300" i="0" u="none" strike="noStrike" cap="none" dirty="0">
                  <a:latin typeface="Open Sans SemiBold"/>
                  <a:ea typeface="Open Sans SemiBold"/>
                  <a:cs typeface="Open Sans SemiBold"/>
                  <a:sym typeface="Open Sans SemiBold"/>
                </a:rPr>
                <a:t>CIS 421/521:  </a:t>
              </a:r>
              <a:br>
                <a:rPr lang="en-US" sz="2300" i="0" u="none" strike="noStrike" cap="none" dirty="0">
                  <a:latin typeface="Open Sans SemiBold"/>
                  <a:ea typeface="Open Sans SemiBold"/>
                  <a:cs typeface="Open Sans SemiBold"/>
                  <a:sym typeface="Open Sans SemiBold"/>
                </a:rPr>
              </a:br>
              <a:r>
                <a:rPr lang="en-US" sz="2300" i="0" u="none" strike="noStrike" cap="none" dirty="0">
                  <a:latin typeface="Open Sans SemiBold"/>
                  <a:ea typeface="Open Sans SemiBold"/>
                  <a:cs typeface="Open Sans SemiBold"/>
                  <a:sym typeface="Open Sans SemiBold"/>
                </a:rPr>
                <a:t> ARTIFICIAL INTELLIGENCE </a:t>
              </a:r>
              <a:endParaRPr sz="1300" i="0" u="none" strike="noStrike" cap="none" dirty="0">
                <a:latin typeface="Open Sans SemiBold"/>
                <a:ea typeface="Open Sans SemiBold"/>
                <a:cs typeface="Open Sans SemiBold"/>
                <a:sym typeface="Open Sans SemiBold"/>
              </a:endParaRPr>
            </a:p>
          </p:txBody>
        </p:sp>
      </p:grpSp>
      <p:sp>
        <p:nvSpPr>
          <p:cNvPr id="12" name="Google Shape;20;p11">
            <a:extLst>
              <a:ext uri="{FF2B5EF4-FFF2-40B4-BE49-F238E27FC236}">
                <a16:creationId xmlns:a16="http://schemas.microsoft.com/office/drawing/2014/main" id="{AB885C21-D508-9A47-8045-2AF7E72E0B40}"/>
              </a:ext>
            </a:extLst>
          </p:cNvPr>
          <p:cNvSpPr/>
          <p:nvPr userDrawn="1"/>
        </p:nvSpPr>
        <p:spPr>
          <a:xfrm>
            <a:off x="0" y="5915450"/>
            <a:ext cx="12192000" cy="942600"/>
          </a:xfrm>
          <a:prstGeom prst="rect">
            <a:avLst/>
          </a:prstGeom>
          <a:solidFill>
            <a:srgbClr val="37066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3" name="Google Shape;21;p11">
            <a:extLst>
              <a:ext uri="{FF2B5EF4-FFF2-40B4-BE49-F238E27FC236}">
                <a16:creationId xmlns:a16="http://schemas.microsoft.com/office/drawing/2014/main" id="{75241C78-4464-2A4B-A643-C40628E43E57}"/>
              </a:ext>
            </a:extLst>
          </p:cNvPr>
          <p:cNvPicPr preferRelativeResize="0"/>
          <p:nvPr userDrawn="1"/>
        </p:nvPicPr>
        <p:blipFill rotWithShape="1">
          <a:blip r:embed="rId3">
            <a:alphaModFix/>
          </a:blip>
          <a:srcRect r="-12321"/>
          <a:stretch/>
        </p:blipFill>
        <p:spPr>
          <a:xfrm>
            <a:off x="218075" y="6016887"/>
            <a:ext cx="2244059" cy="695625"/>
          </a:xfrm>
          <a:prstGeom prst="rect">
            <a:avLst/>
          </a:prstGeom>
          <a:noFill/>
          <a:ln>
            <a:noFill/>
          </a:ln>
          <a:effectLst>
            <a:outerShdw blurRad="985838" dist="28575" algn="bl" rotWithShape="0">
              <a:srgbClr val="000000">
                <a:alpha val="85880"/>
              </a:srgbClr>
            </a:outerShdw>
          </a:effectLst>
        </p:spPr>
      </p:pic>
      <p:pic>
        <p:nvPicPr>
          <p:cNvPr id="15" name="Google Shape;22;p11">
            <a:extLst>
              <a:ext uri="{FF2B5EF4-FFF2-40B4-BE49-F238E27FC236}">
                <a16:creationId xmlns:a16="http://schemas.microsoft.com/office/drawing/2014/main" id="{42627C57-D121-9B47-AA2A-BC7AB2E6FB03}"/>
              </a:ext>
            </a:extLst>
          </p:cNvPr>
          <p:cNvPicPr preferRelativeResize="0"/>
          <p:nvPr userDrawn="1"/>
        </p:nvPicPr>
        <p:blipFill>
          <a:blip r:embed="rId4">
            <a:alphaModFix/>
          </a:blip>
          <a:stretch>
            <a:fillRect/>
          </a:stretch>
        </p:blipFill>
        <p:spPr>
          <a:xfrm>
            <a:off x="9636596" y="3255529"/>
            <a:ext cx="2242775" cy="3107825"/>
          </a:xfrm>
          <a:prstGeom prst="rect">
            <a:avLst/>
          </a:prstGeom>
          <a:noFill/>
          <a:ln>
            <a:noFill/>
          </a:ln>
        </p:spPr>
      </p:pic>
    </p:spTree>
    <p:extLst>
      <p:ext uri="{BB962C8B-B14F-4D97-AF65-F5344CB8AC3E}">
        <p14:creationId xmlns:p14="http://schemas.microsoft.com/office/powerpoint/2010/main" val="24229933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92B36F-1BD3-2E41-AED2-D5C919B33F1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69843E2-A3BD-9340-A2E6-E36B807210A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60FE427C-6332-E94F-9BB8-0E4E5C8C6C3A}"/>
              </a:ext>
            </a:extLst>
          </p:cNvPr>
          <p:cNvSpPr>
            <a:spLocks noGrp="1"/>
          </p:cNvSpPr>
          <p:nvPr>
            <p:ph type="ftr" sz="quarter" idx="11"/>
          </p:nvPr>
        </p:nvSpPr>
        <p:spPr/>
        <p:txBody>
          <a:bodyPr/>
          <a:lstStyle/>
          <a:p>
            <a:r>
              <a:rPr lang="en-US" dirty="0"/>
              <a:t>CIS 521/421</a:t>
            </a:r>
          </a:p>
        </p:txBody>
      </p:sp>
      <p:sp>
        <p:nvSpPr>
          <p:cNvPr id="6" name="Slide Number Placeholder 5">
            <a:extLst>
              <a:ext uri="{FF2B5EF4-FFF2-40B4-BE49-F238E27FC236}">
                <a16:creationId xmlns:a16="http://schemas.microsoft.com/office/drawing/2014/main" id="{64844151-F8C2-EA4C-B57E-1675FEE697D6}"/>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7" name="Date Placeholder 3">
            <a:extLst>
              <a:ext uri="{FF2B5EF4-FFF2-40B4-BE49-F238E27FC236}">
                <a16:creationId xmlns:a16="http://schemas.microsoft.com/office/drawing/2014/main" id="{380F56AA-1532-1C4F-A244-9BDF2CD72D90}"/>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12/3/20</a:t>
            </a:fld>
            <a:endParaRPr lang="en-US" dirty="0"/>
          </a:p>
        </p:txBody>
      </p:sp>
    </p:spTree>
    <p:extLst>
      <p:ext uri="{BB962C8B-B14F-4D97-AF65-F5344CB8AC3E}">
        <p14:creationId xmlns:p14="http://schemas.microsoft.com/office/powerpoint/2010/main" val="2288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26E6A5B-551E-9848-960E-017206F30AC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7D7F84F-CD2E-0B47-870B-26226738019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BBF6CCA4-9B28-EC48-A781-8D5ACF465AEA}"/>
              </a:ext>
            </a:extLst>
          </p:cNvPr>
          <p:cNvSpPr>
            <a:spLocks noGrp="1"/>
          </p:cNvSpPr>
          <p:nvPr>
            <p:ph type="ftr" sz="quarter" idx="11"/>
          </p:nvPr>
        </p:nvSpPr>
        <p:spPr/>
        <p:txBody>
          <a:bodyPr/>
          <a:lstStyle/>
          <a:p>
            <a:r>
              <a:rPr lang="en-US" dirty="0"/>
              <a:t>CIS 521/421</a:t>
            </a:r>
          </a:p>
        </p:txBody>
      </p:sp>
      <p:sp>
        <p:nvSpPr>
          <p:cNvPr id="6" name="Slide Number Placeholder 5">
            <a:extLst>
              <a:ext uri="{FF2B5EF4-FFF2-40B4-BE49-F238E27FC236}">
                <a16:creationId xmlns:a16="http://schemas.microsoft.com/office/drawing/2014/main" id="{7121AC1A-2588-8249-A226-826E2B496B34}"/>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7" name="Date Placeholder 3">
            <a:extLst>
              <a:ext uri="{FF2B5EF4-FFF2-40B4-BE49-F238E27FC236}">
                <a16:creationId xmlns:a16="http://schemas.microsoft.com/office/drawing/2014/main" id="{68BAD775-4574-FF45-A555-5499A91FB45F}"/>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12/3/20</a:t>
            </a:fld>
            <a:endParaRPr lang="en-US" dirty="0"/>
          </a:p>
        </p:txBody>
      </p:sp>
    </p:spTree>
    <p:extLst>
      <p:ext uri="{BB962C8B-B14F-4D97-AF65-F5344CB8AC3E}">
        <p14:creationId xmlns:p14="http://schemas.microsoft.com/office/powerpoint/2010/main" val="374685980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Photo - Vertical">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29" name="Image"/>
          <p:cNvSpPr>
            <a:spLocks noGrp="1"/>
          </p:cNvSpPr>
          <p:nvPr>
            <p:ph type="pic" sz="half" idx="13"/>
          </p:nvPr>
        </p:nvSpPr>
        <p:spPr>
          <a:xfrm>
            <a:off x="6524625" y="1285876"/>
            <a:ext cx="4286251" cy="4286251"/>
          </a:xfrm>
          <a:prstGeom prst="rect">
            <a:avLst/>
          </a:prstGeom>
          <a:ln w="25400">
            <a:solidFill>
              <a:srgbClr val="FFFFFF"/>
            </a:solidFill>
          </a:ln>
        </p:spPr>
        <p:txBody>
          <a:bodyPr lIns="91439" tIns="45719" rIns="91439" bIns="45719" anchor="t"/>
          <a:lstStyle/>
          <a:p>
            <a:endParaRPr/>
          </a:p>
        </p:txBody>
      </p:sp>
      <p:sp>
        <p:nvSpPr>
          <p:cNvPr id="330" name="Title Text"/>
          <p:cNvSpPr txBox="1">
            <a:spLocks noGrp="1"/>
          </p:cNvSpPr>
          <p:nvPr>
            <p:ph type="title"/>
          </p:nvPr>
        </p:nvSpPr>
        <p:spPr>
          <a:xfrm>
            <a:off x="595312" y="1071564"/>
            <a:ext cx="5500688" cy="2321719"/>
          </a:xfrm>
          <a:prstGeom prst="rect">
            <a:avLst/>
          </a:prstGeom>
        </p:spPr>
        <p:txBody>
          <a:bodyPr anchor="b"/>
          <a:lstStyle>
            <a:lvl1pPr>
              <a:defRPr sz="3691">
                <a:solidFill>
                  <a:srgbClr val="FFFFFF"/>
                </a:solidFill>
              </a:defRPr>
            </a:lvl1pPr>
          </a:lstStyle>
          <a:p>
            <a:r>
              <a:t>Title Text</a:t>
            </a:r>
          </a:p>
        </p:txBody>
      </p:sp>
      <p:sp>
        <p:nvSpPr>
          <p:cNvPr id="331" name="Body Level One…"/>
          <p:cNvSpPr txBox="1">
            <a:spLocks noGrp="1"/>
          </p:cNvSpPr>
          <p:nvPr>
            <p:ph type="body" sz="quarter" idx="1"/>
          </p:nvPr>
        </p:nvSpPr>
        <p:spPr>
          <a:xfrm>
            <a:off x="595312" y="3446862"/>
            <a:ext cx="5500688" cy="2321719"/>
          </a:xfrm>
          <a:prstGeom prst="rect">
            <a:avLst/>
          </a:prstGeom>
        </p:spPr>
        <p:txBody>
          <a:bodyPr anchor="t"/>
          <a:lstStyle>
            <a:lvl1pPr marL="0" indent="0" algn="ctr">
              <a:spcBef>
                <a:spcPts val="0"/>
              </a:spcBef>
              <a:buSzTx/>
              <a:buNone/>
              <a:defRPr sz="1793">
                <a:solidFill>
                  <a:srgbClr val="FFFFFF"/>
                </a:solidFill>
              </a:defRPr>
            </a:lvl1pPr>
            <a:lvl2pPr marL="0" indent="0" algn="ctr">
              <a:spcBef>
                <a:spcPts val="0"/>
              </a:spcBef>
              <a:buSzTx/>
              <a:buNone/>
              <a:defRPr sz="1793">
                <a:solidFill>
                  <a:srgbClr val="FFFFFF"/>
                </a:solidFill>
              </a:defRPr>
            </a:lvl2pPr>
            <a:lvl3pPr marL="0" indent="0" algn="ctr">
              <a:spcBef>
                <a:spcPts val="0"/>
              </a:spcBef>
              <a:buSzTx/>
              <a:buNone/>
              <a:defRPr sz="1793">
                <a:solidFill>
                  <a:srgbClr val="FFFFFF"/>
                </a:solidFill>
              </a:defRPr>
            </a:lvl3pPr>
            <a:lvl4pPr marL="0" indent="0" algn="ctr">
              <a:spcBef>
                <a:spcPts val="0"/>
              </a:spcBef>
              <a:buSzTx/>
              <a:buNone/>
              <a:defRPr sz="1793">
                <a:solidFill>
                  <a:srgbClr val="FFFFFF"/>
                </a:solidFill>
              </a:defRPr>
            </a:lvl4pPr>
            <a:lvl5pPr marL="0" indent="0" algn="ctr">
              <a:spcBef>
                <a:spcPts val="0"/>
              </a:spcBef>
              <a:buSzTx/>
              <a:buNone/>
              <a:defRPr sz="1793">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332" name="Slide Number"/>
          <p:cNvSpPr txBox="1">
            <a:spLocks noGrp="1"/>
          </p:cNvSpPr>
          <p:nvPr>
            <p:ph type="sldNum" sz="quarter" idx="2"/>
          </p:nvPr>
        </p:nvSpPr>
        <p:spPr>
          <a:prstGeom prst="rect">
            <a:avLst/>
          </a:prstGeom>
        </p:spPr>
        <p:txBody>
          <a:bodyPr anchor="t"/>
          <a:lstStyle>
            <a:lvl1pPr>
              <a:defRPr>
                <a:solidFill>
                  <a:srgbClr val="FFFFFF"/>
                </a:solidFill>
              </a:defRPr>
            </a:lvl1pPr>
          </a:lstStyle>
          <a:p>
            <a:fld id="{86CB4B4D-7CA3-9044-876B-883B54F8677D}" type="slidenum">
              <a:t>‹#›</a:t>
            </a:fld>
            <a:endParaRPr/>
          </a:p>
        </p:txBody>
      </p:sp>
    </p:spTree>
    <p:extLst>
      <p:ext uri="{BB962C8B-B14F-4D97-AF65-F5344CB8AC3E}">
        <p14:creationId xmlns:p14="http://schemas.microsoft.com/office/powerpoint/2010/main" val="3551766006"/>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310" name="Title Text"/>
          <p:cNvSpPr txBox="1">
            <a:spLocks noGrp="1"/>
          </p:cNvSpPr>
          <p:nvPr>
            <p:ph type="title"/>
          </p:nvPr>
        </p:nvSpPr>
        <p:spPr>
          <a:prstGeom prst="rect">
            <a:avLst/>
          </a:prstGeom>
        </p:spPr>
        <p:txBody>
          <a:bodyPr>
            <a:normAutofit/>
          </a:bodyPr>
          <a:lstStyle>
            <a:lvl1pPr>
              <a:defRPr>
                <a:latin typeface="+mj-lt"/>
                <a:ea typeface="+mj-ea"/>
                <a:cs typeface="+mj-cs"/>
                <a:sym typeface="Helvetica Neue Light"/>
              </a:defRPr>
            </a:lvl1pPr>
          </a:lstStyle>
          <a:p>
            <a:r>
              <a:t>Title Text</a:t>
            </a:r>
          </a:p>
        </p:txBody>
      </p:sp>
      <p:sp>
        <p:nvSpPr>
          <p:cNvPr id="311" name="Body Level One…"/>
          <p:cNvSpPr txBox="1">
            <a:spLocks noGrp="1"/>
          </p:cNvSpPr>
          <p:nvPr>
            <p:ph type="body" idx="1"/>
          </p:nvPr>
        </p:nvSpPr>
        <p:spPr>
          <a:xfrm>
            <a:off x="1190627" y="1946672"/>
            <a:ext cx="9810751" cy="4018360"/>
          </a:xfrm>
          <a:prstGeom prst="rect">
            <a:avLst/>
          </a:prstGeom>
        </p:spPr>
        <p:txBody>
          <a:bodyPr>
            <a:normAutofit/>
          </a:bodyPr>
          <a:lstStyle>
            <a:lvl1pPr>
              <a:spcBef>
                <a:spcPts val="1266"/>
              </a:spcBef>
              <a:buSzPct val="100000"/>
              <a:defRPr>
                <a:latin typeface="+mj-lt"/>
                <a:ea typeface="+mj-ea"/>
                <a:cs typeface="+mj-cs"/>
                <a:sym typeface="Helvetica Neue Light"/>
              </a:defRPr>
            </a:lvl1pPr>
            <a:lvl2pPr>
              <a:spcBef>
                <a:spcPts val="1266"/>
              </a:spcBef>
              <a:buSzPct val="100000"/>
              <a:defRPr>
                <a:latin typeface="+mj-lt"/>
                <a:ea typeface="+mj-ea"/>
                <a:cs typeface="+mj-cs"/>
                <a:sym typeface="Helvetica Neue Light"/>
              </a:defRPr>
            </a:lvl2pPr>
            <a:lvl3pPr>
              <a:spcBef>
                <a:spcPts val="1266"/>
              </a:spcBef>
              <a:buSzPct val="100000"/>
              <a:defRPr>
                <a:latin typeface="+mj-lt"/>
                <a:ea typeface="+mj-ea"/>
                <a:cs typeface="+mj-cs"/>
                <a:sym typeface="Helvetica Neue Light"/>
              </a:defRPr>
            </a:lvl3pPr>
            <a:lvl4pPr>
              <a:spcBef>
                <a:spcPts val="1266"/>
              </a:spcBef>
              <a:buSzPct val="100000"/>
              <a:defRPr>
                <a:latin typeface="+mj-lt"/>
                <a:ea typeface="+mj-ea"/>
                <a:cs typeface="+mj-cs"/>
                <a:sym typeface="Helvetica Neue Light"/>
              </a:defRPr>
            </a:lvl4pPr>
            <a:lvl5pPr>
              <a:spcBef>
                <a:spcPts val="1266"/>
              </a:spcBef>
              <a:buSzPct val="100000"/>
              <a:defRPr>
                <a:latin typeface="+mj-lt"/>
                <a:ea typeface="+mj-ea"/>
                <a:cs typeface="+mj-cs"/>
                <a:sym typeface="Helvetica Neue Light"/>
              </a:defRPr>
            </a:lvl5pPr>
          </a:lstStyle>
          <a:p>
            <a:r>
              <a:t>Body Level One</a:t>
            </a:r>
          </a:p>
          <a:p>
            <a:pPr lvl="1"/>
            <a:r>
              <a:t>Body Level Two</a:t>
            </a:r>
          </a:p>
          <a:p>
            <a:pPr lvl="2"/>
            <a:r>
              <a:t>Body Level Three</a:t>
            </a:r>
          </a:p>
          <a:p>
            <a:pPr lvl="3"/>
            <a:r>
              <a:t>Body Level Four</a:t>
            </a:r>
          </a:p>
          <a:p>
            <a:pPr lvl="4"/>
            <a:r>
              <a:t>Body Level Five</a:t>
            </a:r>
          </a:p>
        </p:txBody>
      </p:sp>
      <p:sp>
        <p:nvSpPr>
          <p:cNvPr id="312" name="Slide Number"/>
          <p:cNvSpPr txBox="1">
            <a:spLocks noGrp="1"/>
          </p:cNvSpPr>
          <p:nvPr>
            <p:ph type="sldNum" sz="quarter" idx="2"/>
          </p:nvPr>
        </p:nvSpPr>
        <p:spPr>
          <a:prstGeom prst="rect">
            <a:avLst/>
          </a:prstGeom>
        </p:spPr>
        <p:txBody>
          <a:bodyPr anchor="t"/>
          <a:lstStyle/>
          <a:p>
            <a:fld id="{86CB4B4D-7CA3-9044-876B-883B54F8677D}" type="slidenum">
              <a:t>‹#›</a:t>
            </a:fld>
            <a:endParaRPr/>
          </a:p>
        </p:txBody>
      </p:sp>
    </p:spTree>
    <p:extLst>
      <p:ext uri="{BB962C8B-B14F-4D97-AF65-F5344CB8AC3E}">
        <p14:creationId xmlns:p14="http://schemas.microsoft.com/office/powerpoint/2010/main" val="3225665195"/>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48" name="Title Text"/>
          <p:cNvSpPr txBox="1">
            <a:spLocks noGrp="1"/>
          </p:cNvSpPr>
          <p:nvPr>
            <p:ph type="title"/>
          </p:nvPr>
        </p:nvSpPr>
        <p:spPr>
          <a:prstGeom prst="rect">
            <a:avLst/>
          </a:prstGeom>
        </p:spPr>
        <p:txBody>
          <a:bodyPr/>
          <a:lstStyle/>
          <a:p>
            <a:r>
              <a:t>Title Text</a:t>
            </a:r>
          </a:p>
        </p:txBody>
      </p:sp>
      <p:sp>
        <p:nvSpPr>
          <p:cNvPr id="4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001434740"/>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020B61-BA54-414E-8E4C-99C08C12F92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8A5A07B-6E34-B340-A611-F2555B74265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2A0983A0-E899-0C41-98ED-E121F2DA3B2B}"/>
              </a:ext>
            </a:extLst>
          </p:cNvPr>
          <p:cNvSpPr>
            <a:spLocks noGrp="1"/>
          </p:cNvSpPr>
          <p:nvPr>
            <p:ph type="ftr" sz="quarter" idx="11"/>
          </p:nvPr>
        </p:nvSpPr>
        <p:spPr/>
        <p:txBody>
          <a:bodyPr/>
          <a:lstStyle/>
          <a:p>
            <a:r>
              <a:rPr lang="en-US" dirty="0"/>
              <a:t>CIS 521/421</a:t>
            </a:r>
          </a:p>
        </p:txBody>
      </p:sp>
      <p:sp>
        <p:nvSpPr>
          <p:cNvPr id="6" name="Slide Number Placeholder 5">
            <a:extLst>
              <a:ext uri="{FF2B5EF4-FFF2-40B4-BE49-F238E27FC236}">
                <a16:creationId xmlns:a16="http://schemas.microsoft.com/office/drawing/2014/main" id="{CD5F0F47-D085-884A-BBB6-559E49CC93AD}"/>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8" name="Date Placeholder 3">
            <a:extLst>
              <a:ext uri="{FF2B5EF4-FFF2-40B4-BE49-F238E27FC236}">
                <a16:creationId xmlns:a16="http://schemas.microsoft.com/office/drawing/2014/main" id="{26BA3910-9997-604F-878B-1C0C5E9A8185}"/>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12/3/20</a:t>
            </a:fld>
            <a:endParaRPr lang="en-US" dirty="0"/>
          </a:p>
        </p:txBody>
      </p:sp>
    </p:spTree>
    <p:extLst>
      <p:ext uri="{BB962C8B-B14F-4D97-AF65-F5344CB8AC3E}">
        <p14:creationId xmlns:p14="http://schemas.microsoft.com/office/powerpoint/2010/main" val="26416673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340F55-1725-704D-A355-35461BB1303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92A0353-895D-5C45-9F23-4858B73E6F9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5" name="Footer Placeholder 4">
            <a:extLst>
              <a:ext uri="{FF2B5EF4-FFF2-40B4-BE49-F238E27FC236}">
                <a16:creationId xmlns:a16="http://schemas.microsoft.com/office/drawing/2014/main" id="{10C7E8A2-A965-1B48-8D1B-9270F97264C3}"/>
              </a:ext>
            </a:extLst>
          </p:cNvPr>
          <p:cNvSpPr>
            <a:spLocks noGrp="1"/>
          </p:cNvSpPr>
          <p:nvPr>
            <p:ph type="ftr" sz="quarter" idx="11"/>
          </p:nvPr>
        </p:nvSpPr>
        <p:spPr/>
        <p:txBody>
          <a:bodyPr/>
          <a:lstStyle/>
          <a:p>
            <a:r>
              <a:rPr lang="en-US" dirty="0"/>
              <a:t>CIS 521/421</a:t>
            </a:r>
          </a:p>
        </p:txBody>
      </p:sp>
      <p:sp>
        <p:nvSpPr>
          <p:cNvPr id="6" name="Slide Number Placeholder 5">
            <a:extLst>
              <a:ext uri="{FF2B5EF4-FFF2-40B4-BE49-F238E27FC236}">
                <a16:creationId xmlns:a16="http://schemas.microsoft.com/office/drawing/2014/main" id="{BC2305DD-AD55-5B41-B491-F313F34149BE}"/>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7" name="Date Placeholder 3">
            <a:extLst>
              <a:ext uri="{FF2B5EF4-FFF2-40B4-BE49-F238E27FC236}">
                <a16:creationId xmlns:a16="http://schemas.microsoft.com/office/drawing/2014/main" id="{69CFDAB7-D604-E54E-A719-7BFCF39FAAA0}"/>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12/3/20</a:t>
            </a:fld>
            <a:endParaRPr lang="en-US" dirty="0"/>
          </a:p>
        </p:txBody>
      </p:sp>
    </p:spTree>
    <p:extLst>
      <p:ext uri="{BB962C8B-B14F-4D97-AF65-F5344CB8AC3E}">
        <p14:creationId xmlns:p14="http://schemas.microsoft.com/office/powerpoint/2010/main" val="13287176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C0D993-8708-C748-8BF8-A3020043E6D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BE0E0A7-479C-E440-A318-EF8E7701037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4048DC8-08CC-804E-992C-59DD487C117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82A5E55D-2ADD-F04A-9911-3EC6595C9AC6}"/>
              </a:ext>
            </a:extLst>
          </p:cNvPr>
          <p:cNvSpPr>
            <a:spLocks noGrp="1"/>
          </p:cNvSpPr>
          <p:nvPr>
            <p:ph type="ftr" sz="quarter" idx="11"/>
          </p:nvPr>
        </p:nvSpPr>
        <p:spPr/>
        <p:txBody>
          <a:bodyPr/>
          <a:lstStyle/>
          <a:p>
            <a:r>
              <a:rPr lang="en-US" dirty="0"/>
              <a:t>CIS 521/421</a:t>
            </a:r>
          </a:p>
        </p:txBody>
      </p:sp>
      <p:sp>
        <p:nvSpPr>
          <p:cNvPr id="7" name="Slide Number Placeholder 6">
            <a:extLst>
              <a:ext uri="{FF2B5EF4-FFF2-40B4-BE49-F238E27FC236}">
                <a16:creationId xmlns:a16="http://schemas.microsoft.com/office/drawing/2014/main" id="{B8650945-E404-FB4E-A523-EBDDCAAD3FFE}"/>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8" name="Date Placeholder 3">
            <a:extLst>
              <a:ext uri="{FF2B5EF4-FFF2-40B4-BE49-F238E27FC236}">
                <a16:creationId xmlns:a16="http://schemas.microsoft.com/office/drawing/2014/main" id="{37E0D0F2-5BA0-0B4E-91CF-3B7E48BFA577}"/>
              </a:ext>
            </a:extLst>
          </p:cNvPr>
          <p:cNvSpPr>
            <a:spLocks noGrp="1"/>
          </p:cNvSpPr>
          <p:nvPr>
            <p:ph type="dt" sz="half" idx="13"/>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12/3/20</a:t>
            </a:fld>
            <a:endParaRPr lang="en-US" dirty="0"/>
          </a:p>
        </p:txBody>
      </p:sp>
    </p:spTree>
    <p:extLst>
      <p:ext uri="{BB962C8B-B14F-4D97-AF65-F5344CB8AC3E}">
        <p14:creationId xmlns:p14="http://schemas.microsoft.com/office/powerpoint/2010/main" val="35498898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84CF41-2200-D842-B9F9-FF775E43BFE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A7C93C0-F1D4-D34B-81A7-DA239AE3578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A3EC002-01DA-1B44-8FBE-E8CAF62F400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8261212-FAAD-F944-BADA-4651FD87400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8542B8E-CD9B-2D40-8BAD-5C6E8609C86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a:extLst>
              <a:ext uri="{FF2B5EF4-FFF2-40B4-BE49-F238E27FC236}">
                <a16:creationId xmlns:a16="http://schemas.microsoft.com/office/drawing/2014/main" id="{B1815244-12A5-5A45-B8FF-74FBC4159A6D}"/>
              </a:ext>
            </a:extLst>
          </p:cNvPr>
          <p:cNvSpPr>
            <a:spLocks noGrp="1"/>
          </p:cNvSpPr>
          <p:nvPr>
            <p:ph type="ftr" sz="quarter" idx="11"/>
          </p:nvPr>
        </p:nvSpPr>
        <p:spPr/>
        <p:txBody>
          <a:bodyPr/>
          <a:lstStyle/>
          <a:p>
            <a:r>
              <a:rPr lang="en-US" dirty="0"/>
              <a:t>CIS 521/421</a:t>
            </a:r>
          </a:p>
        </p:txBody>
      </p:sp>
      <p:sp>
        <p:nvSpPr>
          <p:cNvPr id="9" name="Slide Number Placeholder 8">
            <a:extLst>
              <a:ext uri="{FF2B5EF4-FFF2-40B4-BE49-F238E27FC236}">
                <a16:creationId xmlns:a16="http://schemas.microsoft.com/office/drawing/2014/main" id="{0EBC00F0-F776-D047-95B9-FF5B7C9191EC}"/>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10" name="Date Placeholder 3">
            <a:extLst>
              <a:ext uri="{FF2B5EF4-FFF2-40B4-BE49-F238E27FC236}">
                <a16:creationId xmlns:a16="http://schemas.microsoft.com/office/drawing/2014/main" id="{465492C2-C24A-D945-B33F-10F13A923FC5}"/>
              </a:ext>
            </a:extLst>
          </p:cNvPr>
          <p:cNvSpPr>
            <a:spLocks noGrp="1"/>
          </p:cNvSpPr>
          <p:nvPr>
            <p:ph type="dt" sz="half" idx="13"/>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12/3/20</a:t>
            </a:fld>
            <a:endParaRPr lang="en-US" dirty="0"/>
          </a:p>
        </p:txBody>
      </p:sp>
    </p:spTree>
    <p:extLst>
      <p:ext uri="{BB962C8B-B14F-4D97-AF65-F5344CB8AC3E}">
        <p14:creationId xmlns:p14="http://schemas.microsoft.com/office/powerpoint/2010/main" val="25550320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640003-B350-E04A-B763-4329CE8EF241}"/>
              </a:ext>
            </a:extLst>
          </p:cNvPr>
          <p:cNvSpPr>
            <a:spLocks noGrp="1"/>
          </p:cNvSpPr>
          <p:nvPr>
            <p:ph type="title"/>
          </p:nvPr>
        </p:nvSpPr>
        <p:spPr/>
        <p:txBody>
          <a:bodyPr/>
          <a:lstStyle/>
          <a:p>
            <a:r>
              <a:rPr lang="en-US"/>
              <a:t>Click to edit Master title style</a:t>
            </a:r>
          </a:p>
        </p:txBody>
      </p:sp>
      <p:sp>
        <p:nvSpPr>
          <p:cNvPr id="4" name="Footer Placeholder 3">
            <a:extLst>
              <a:ext uri="{FF2B5EF4-FFF2-40B4-BE49-F238E27FC236}">
                <a16:creationId xmlns:a16="http://schemas.microsoft.com/office/drawing/2014/main" id="{907B310E-B0C6-6646-A2F2-2E88C502F279}"/>
              </a:ext>
            </a:extLst>
          </p:cNvPr>
          <p:cNvSpPr>
            <a:spLocks noGrp="1"/>
          </p:cNvSpPr>
          <p:nvPr>
            <p:ph type="ftr" sz="quarter" idx="11"/>
          </p:nvPr>
        </p:nvSpPr>
        <p:spPr/>
        <p:txBody>
          <a:bodyPr/>
          <a:lstStyle/>
          <a:p>
            <a:r>
              <a:rPr lang="en-US" dirty="0"/>
              <a:t>CIS 521/421</a:t>
            </a:r>
          </a:p>
        </p:txBody>
      </p:sp>
      <p:sp>
        <p:nvSpPr>
          <p:cNvPr id="5" name="Slide Number Placeholder 4">
            <a:extLst>
              <a:ext uri="{FF2B5EF4-FFF2-40B4-BE49-F238E27FC236}">
                <a16:creationId xmlns:a16="http://schemas.microsoft.com/office/drawing/2014/main" id="{74A2DD48-6EDB-BC4D-96A2-BA066FAA827C}"/>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6" name="Date Placeholder 3">
            <a:extLst>
              <a:ext uri="{FF2B5EF4-FFF2-40B4-BE49-F238E27FC236}">
                <a16:creationId xmlns:a16="http://schemas.microsoft.com/office/drawing/2014/main" id="{95540311-DB5A-8444-A671-3CAEF937BF9E}"/>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12/3/20</a:t>
            </a:fld>
            <a:endParaRPr lang="en-US" dirty="0"/>
          </a:p>
        </p:txBody>
      </p:sp>
    </p:spTree>
    <p:extLst>
      <p:ext uri="{BB962C8B-B14F-4D97-AF65-F5344CB8AC3E}">
        <p14:creationId xmlns:p14="http://schemas.microsoft.com/office/powerpoint/2010/main" val="34470018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94920DE-F4F3-3C41-A38E-E1EF78B64B59}"/>
              </a:ext>
            </a:extLst>
          </p:cNvPr>
          <p:cNvSpPr/>
          <p:nvPr userDrawn="1"/>
        </p:nvSpPr>
        <p:spPr>
          <a:xfrm>
            <a:off x="-83457" y="6477624"/>
            <a:ext cx="12438743" cy="4964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ooter Placeholder 2">
            <a:extLst>
              <a:ext uri="{FF2B5EF4-FFF2-40B4-BE49-F238E27FC236}">
                <a16:creationId xmlns:a16="http://schemas.microsoft.com/office/drawing/2014/main" id="{42980C71-7E56-BB44-81EC-F71521DB30EC}"/>
              </a:ext>
            </a:extLst>
          </p:cNvPr>
          <p:cNvSpPr>
            <a:spLocks noGrp="1"/>
          </p:cNvSpPr>
          <p:nvPr>
            <p:ph type="ftr" sz="quarter" idx="11"/>
          </p:nvPr>
        </p:nvSpPr>
        <p:spPr/>
        <p:txBody>
          <a:bodyPr/>
          <a:lstStyle>
            <a:lvl1pPr>
              <a:defRPr baseline="0">
                <a:solidFill>
                  <a:schemeClr val="bg2"/>
                </a:solidFill>
              </a:defRPr>
            </a:lvl1pPr>
          </a:lstStyle>
          <a:p>
            <a:endParaRPr lang="en-US" dirty="0"/>
          </a:p>
        </p:txBody>
      </p:sp>
      <p:sp>
        <p:nvSpPr>
          <p:cNvPr id="4" name="Slide Number Placeholder 3">
            <a:extLst>
              <a:ext uri="{FF2B5EF4-FFF2-40B4-BE49-F238E27FC236}">
                <a16:creationId xmlns:a16="http://schemas.microsoft.com/office/drawing/2014/main" id="{C21FA998-67AC-AF42-903F-83F635E59AA0}"/>
              </a:ext>
            </a:extLst>
          </p:cNvPr>
          <p:cNvSpPr>
            <a:spLocks noGrp="1"/>
          </p:cNvSpPr>
          <p:nvPr>
            <p:ph type="sldNum" sz="quarter" idx="12"/>
          </p:nvPr>
        </p:nvSpPr>
        <p:spPr/>
        <p:txBody>
          <a:bodyPr/>
          <a:lstStyle>
            <a:lvl1pPr>
              <a:defRPr baseline="0">
                <a:solidFill>
                  <a:schemeClr val="bg2"/>
                </a:solidFill>
              </a:defRPr>
            </a:lvl1pPr>
          </a:lstStyle>
          <a:p>
            <a:fld id="{D19490E2-CA85-C940-B72C-CCD4B452E0DB}" type="slidenum">
              <a:rPr lang="en-US" smtClean="0"/>
              <a:pPr/>
              <a:t>‹#›</a:t>
            </a:fld>
            <a:endParaRPr lang="en-US" dirty="0"/>
          </a:p>
        </p:txBody>
      </p:sp>
      <p:sp>
        <p:nvSpPr>
          <p:cNvPr id="5" name="Rectangle 4">
            <a:extLst>
              <a:ext uri="{FF2B5EF4-FFF2-40B4-BE49-F238E27FC236}">
                <a16:creationId xmlns:a16="http://schemas.microsoft.com/office/drawing/2014/main" id="{BA98943E-9E00-8944-B9D1-AFA4B475EE50}"/>
              </a:ext>
            </a:extLst>
          </p:cNvPr>
          <p:cNvSpPr/>
          <p:nvPr userDrawn="1"/>
        </p:nvSpPr>
        <p:spPr>
          <a:xfrm>
            <a:off x="11543071" y="0"/>
            <a:ext cx="648929" cy="41098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oogle Shape;33;p13">
            <a:extLst>
              <a:ext uri="{FF2B5EF4-FFF2-40B4-BE49-F238E27FC236}">
                <a16:creationId xmlns:a16="http://schemas.microsoft.com/office/drawing/2014/main" id="{14F3EB22-F4D2-754A-AB85-DAA4305252E0}"/>
              </a:ext>
            </a:extLst>
          </p:cNvPr>
          <p:cNvPicPr preferRelativeResize="0"/>
          <p:nvPr userDrawn="1"/>
        </p:nvPicPr>
        <p:blipFill rotWithShape="1">
          <a:blip r:embed="rId2">
            <a:alphaModFix amt="40000"/>
          </a:blip>
          <a:srcRect/>
          <a:stretch/>
        </p:blipFill>
        <p:spPr>
          <a:xfrm>
            <a:off x="156750" y="6547264"/>
            <a:ext cx="1981200" cy="274320"/>
          </a:xfrm>
          <a:prstGeom prst="rect">
            <a:avLst/>
          </a:prstGeom>
          <a:noFill/>
          <a:ln>
            <a:noFill/>
          </a:ln>
        </p:spPr>
      </p:pic>
    </p:spTree>
    <p:extLst>
      <p:ext uri="{BB962C8B-B14F-4D97-AF65-F5344CB8AC3E}">
        <p14:creationId xmlns:p14="http://schemas.microsoft.com/office/powerpoint/2010/main" val="39834681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DE774F-50A5-E14E-AAEC-14855327C1F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7FC1686-80B3-8A4B-9736-F0316A436BB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2BCD0AB-9D3A-5C41-8CF6-96FEC7FE574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692A7C02-06ED-8946-9533-9CC994F56D38}"/>
              </a:ext>
            </a:extLst>
          </p:cNvPr>
          <p:cNvSpPr>
            <a:spLocks noGrp="1"/>
          </p:cNvSpPr>
          <p:nvPr>
            <p:ph type="ftr" sz="quarter" idx="11"/>
          </p:nvPr>
        </p:nvSpPr>
        <p:spPr/>
        <p:txBody>
          <a:bodyPr/>
          <a:lstStyle/>
          <a:p>
            <a:r>
              <a:rPr lang="en-US" dirty="0"/>
              <a:t>CIS 521/421</a:t>
            </a:r>
          </a:p>
        </p:txBody>
      </p:sp>
      <p:sp>
        <p:nvSpPr>
          <p:cNvPr id="7" name="Slide Number Placeholder 6">
            <a:extLst>
              <a:ext uri="{FF2B5EF4-FFF2-40B4-BE49-F238E27FC236}">
                <a16:creationId xmlns:a16="http://schemas.microsoft.com/office/drawing/2014/main" id="{3336EB30-E3CB-CC41-9AE9-BCE86A9CF0CC}"/>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8" name="Date Placeholder 3">
            <a:extLst>
              <a:ext uri="{FF2B5EF4-FFF2-40B4-BE49-F238E27FC236}">
                <a16:creationId xmlns:a16="http://schemas.microsoft.com/office/drawing/2014/main" id="{F5B1E8B3-7FC3-0A49-B31A-DDA22EA8F571}"/>
              </a:ext>
            </a:extLst>
          </p:cNvPr>
          <p:cNvSpPr>
            <a:spLocks noGrp="1"/>
          </p:cNvSpPr>
          <p:nvPr>
            <p:ph type="dt" sz="half" idx="13"/>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12/3/20</a:t>
            </a:fld>
            <a:endParaRPr lang="en-US" dirty="0"/>
          </a:p>
        </p:txBody>
      </p:sp>
    </p:spTree>
    <p:extLst>
      <p:ext uri="{BB962C8B-B14F-4D97-AF65-F5344CB8AC3E}">
        <p14:creationId xmlns:p14="http://schemas.microsoft.com/office/powerpoint/2010/main" val="24220680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6F4060-0D54-D247-B80E-D31A33DBC42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1C2D2A0-C12B-DC42-A002-CB51BD7996B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980596B5-0412-8141-B230-2031172B90B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287654FC-5288-CA42-A392-8D4125FD1CCD}"/>
              </a:ext>
            </a:extLst>
          </p:cNvPr>
          <p:cNvSpPr>
            <a:spLocks noGrp="1"/>
          </p:cNvSpPr>
          <p:nvPr>
            <p:ph type="ftr" sz="quarter" idx="11"/>
          </p:nvPr>
        </p:nvSpPr>
        <p:spPr/>
        <p:txBody>
          <a:bodyPr/>
          <a:lstStyle/>
          <a:p>
            <a:r>
              <a:rPr lang="en-US" dirty="0"/>
              <a:t>CIS 521/421</a:t>
            </a:r>
          </a:p>
        </p:txBody>
      </p:sp>
      <p:sp>
        <p:nvSpPr>
          <p:cNvPr id="7" name="Slide Number Placeholder 6">
            <a:extLst>
              <a:ext uri="{FF2B5EF4-FFF2-40B4-BE49-F238E27FC236}">
                <a16:creationId xmlns:a16="http://schemas.microsoft.com/office/drawing/2014/main" id="{85FCCC7A-6E1D-DC4A-A12F-30980DCAD3C2}"/>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8" name="Date Placeholder 3">
            <a:extLst>
              <a:ext uri="{FF2B5EF4-FFF2-40B4-BE49-F238E27FC236}">
                <a16:creationId xmlns:a16="http://schemas.microsoft.com/office/drawing/2014/main" id="{4676E1BE-53C9-0147-8AE4-A8FCEB505E0F}"/>
              </a:ext>
            </a:extLst>
          </p:cNvPr>
          <p:cNvSpPr>
            <a:spLocks noGrp="1"/>
          </p:cNvSpPr>
          <p:nvPr>
            <p:ph type="dt" sz="half" idx="13"/>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12/3/20</a:t>
            </a:fld>
            <a:endParaRPr lang="en-US" dirty="0"/>
          </a:p>
        </p:txBody>
      </p:sp>
    </p:spTree>
    <p:extLst>
      <p:ext uri="{BB962C8B-B14F-4D97-AF65-F5344CB8AC3E}">
        <p14:creationId xmlns:p14="http://schemas.microsoft.com/office/powerpoint/2010/main" val="3489581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jpeg"/><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 name="Google Shape;28;p12">
            <a:extLst>
              <a:ext uri="{FF2B5EF4-FFF2-40B4-BE49-F238E27FC236}">
                <a16:creationId xmlns:a16="http://schemas.microsoft.com/office/drawing/2014/main" id="{D565B97B-D174-6041-8128-9644BDEA392B}"/>
              </a:ext>
            </a:extLst>
          </p:cNvPr>
          <p:cNvSpPr/>
          <p:nvPr userDrawn="1"/>
        </p:nvSpPr>
        <p:spPr>
          <a:xfrm>
            <a:off x="0" y="6486300"/>
            <a:ext cx="12192000" cy="371700"/>
          </a:xfrm>
          <a:prstGeom prst="rect">
            <a:avLst/>
          </a:prstGeom>
          <a:solidFill>
            <a:srgbClr val="37066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2" name="Google Shape;29;p12">
            <a:extLst>
              <a:ext uri="{FF2B5EF4-FFF2-40B4-BE49-F238E27FC236}">
                <a16:creationId xmlns:a16="http://schemas.microsoft.com/office/drawing/2014/main" id="{BCE5A042-1C99-BF4D-B2B0-CC442047FEFA}"/>
              </a:ext>
            </a:extLst>
          </p:cNvPr>
          <p:cNvPicPr preferRelativeResize="0"/>
          <p:nvPr userDrawn="1"/>
        </p:nvPicPr>
        <p:blipFill rotWithShape="1">
          <a:blip r:embed="rId16">
            <a:alphaModFix/>
          </a:blip>
          <a:srcRect/>
          <a:stretch/>
        </p:blipFill>
        <p:spPr>
          <a:xfrm>
            <a:off x="53875" y="6501549"/>
            <a:ext cx="1780175" cy="341200"/>
          </a:xfrm>
          <a:prstGeom prst="rect">
            <a:avLst/>
          </a:prstGeom>
          <a:noFill/>
          <a:ln>
            <a:noFill/>
          </a:ln>
        </p:spPr>
      </p:pic>
      <p:sp>
        <p:nvSpPr>
          <p:cNvPr id="2" name="Title Placeholder 1">
            <a:extLst>
              <a:ext uri="{FF2B5EF4-FFF2-40B4-BE49-F238E27FC236}">
                <a16:creationId xmlns:a16="http://schemas.microsoft.com/office/drawing/2014/main" id="{31DC393A-D59D-9547-9124-7E756C3F1D84}"/>
              </a:ext>
            </a:extLst>
          </p:cNvPr>
          <p:cNvSpPr>
            <a:spLocks noGrp="1"/>
          </p:cNvSpPr>
          <p:nvPr>
            <p:ph type="title"/>
          </p:nvPr>
        </p:nvSpPr>
        <p:spPr>
          <a:xfrm>
            <a:off x="399673" y="365125"/>
            <a:ext cx="10954127" cy="77205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053FD086-4C25-CA48-906F-2DB2697E0F0C}"/>
              </a:ext>
            </a:extLst>
          </p:cNvPr>
          <p:cNvSpPr>
            <a:spLocks noGrp="1"/>
          </p:cNvSpPr>
          <p:nvPr>
            <p:ph type="body" idx="1"/>
          </p:nvPr>
        </p:nvSpPr>
        <p:spPr>
          <a:xfrm>
            <a:off x="399673" y="1348547"/>
            <a:ext cx="10515600" cy="47938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89F1B887-4C7C-6E4A-9988-EDE9C4567C5D}"/>
              </a:ext>
            </a:extLst>
          </p:cNvPr>
          <p:cNvSpPr>
            <a:spLocks noGrp="1"/>
          </p:cNvSpPr>
          <p:nvPr>
            <p:ph type="ftr" sz="quarter" idx="3"/>
          </p:nvPr>
        </p:nvSpPr>
        <p:spPr>
          <a:xfrm>
            <a:off x="4038600" y="6492875"/>
            <a:ext cx="4114800" cy="365125"/>
          </a:xfrm>
          <a:prstGeom prst="rect">
            <a:avLst/>
          </a:prstGeom>
        </p:spPr>
        <p:txBody>
          <a:bodyPr vert="horz" lIns="91440" tIns="45720" rIns="91440" bIns="45720" rtlCol="0" anchor="ctr"/>
          <a:lstStyle>
            <a:lvl1pPr algn="ctr">
              <a:defRPr sz="1200" baseline="0">
                <a:solidFill>
                  <a:schemeClr val="bg1"/>
                </a:solidFill>
              </a:defRPr>
            </a:lvl1pPr>
          </a:lstStyle>
          <a:p>
            <a:r>
              <a:rPr lang="en-US" dirty="0"/>
              <a:t>CIS 521/421</a:t>
            </a:r>
          </a:p>
        </p:txBody>
      </p:sp>
      <p:sp>
        <p:nvSpPr>
          <p:cNvPr id="6" name="Slide Number Placeholder 5">
            <a:extLst>
              <a:ext uri="{FF2B5EF4-FFF2-40B4-BE49-F238E27FC236}">
                <a16:creationId xmlns:a16="http://schemas.microsoft.com/office/drawing/2014/main" id="{3CBF8E9F-3683-B847-B87A-A5004D7EAE00}"/>
              </a:ext>
            </a:extLst>
          </p:cNvPr>
          <p:cNvSpPr>
            <a:spLocks noGrp="1"/>
          </p:cNvSpPr>
          <p:nvPr>
            <p:ph type="sldNum" sz="quarter" idx="4"/>
          </p:nvPr>
        </p:nvSpPr>
        <p:spPr>
          <a:xfrm>
            <a:off x="9394925" y="6477624"/>
            <a:ext cx="2743200" cy="365125"/>
          </a:xfrm>
          <a:prstGeom prst="rect">
            <a:avLst/>
          </a:prstGeom>
        </p:spPr>
        <p:txBody>
          <a:bodyPr vert="horz" lIns="91440" tIns="45720" rIns="91440" bIns="45720" rtlCol="0" anchor="ctr"/>
          <a:lstStyle>
            <a:lvl1pPr algn="r">
              <a:defRPr sz="1200" baseline="0">
                <a:solidFill>
                  <a:schemeClr val="bg1"/>
                </a:solidFill>
              </a:defRPr>
            </a:lvl1pPr>
          </a:lstStyle>
          <a:p>
            <a:fld id="{D19490E2-CA85-C940-B72C-CCD4B452E0DB}" type="slidenum">
              <a:rPr lang="en-US" smtClean="0"/>
              <a:pPr/>
              <a:t>‹#›</a:t>
            </a:fld>
            <a:endParaRPr lang="en-US"/>
          </a:p>
        </p:txBody>
      </p:sp>
      <p:grpSp>
        <p:nvGrpSpPr>
          <p:cNvPr id="16" name="Group 15">
            <a:extLst>
              <a:ext uri="{FF2B5EF4-FFF2-40B4-BE49-F238E27FC236}">
                <a16:creationId xmlns:a16="http://schemas.microsoft.com/office/drawing/2014/main" id="{01B726FF-CD68-6C4A-97EB-7FBB0885F1DC}"/>
              </a:ext>
            </a:extLst>
          </p:cNvPr>
          <p:cNvGrpSpPr/>
          <p:nvPr userDrawn="1"/>
        </p:nvGrpSpPr>
        <p:grpSpPr>
          <a:xfrm>
            <a:off x="11601300" y="0"/>
            <a:ext cx="593325" cy="3948265"/>
            <a:chOff x="11601300" y="0"/>
            <a:chExt cx="593325" cy="3948265"/>
          </a:xfrm>
        </p:grpSpPr>
        <p:pic>
          <p:nvPicPr>
            <p:cNvPr id="14" name="Google Shape;66;p2">
              <a:extLst>
                <a:ext uri="{FF2B5EF4-FFF2-40B4-BE49-F238E27FC236}">
                  <a16:creationId xmlns:a16="http://schemas.microsoft.com/office/drawing/2014/main" id="{5C25E95F-928A-AA44-9141-A0CD197DE662}"/>
                </a:ext>
              </a:extLst>
            </p:cNvPr>
            <p:cNvPicPr preferRelativeResize="0"/>
            <p:nvPr userDrawn="1"/>
          </p:nvPicPr>
          <p:blipFill rotWithShape="1">
            <a:blip r:embed="rId17">
              <a:alphaModFix/>
              <a:extLst>
                <a:ext uri="{28A0092B-C50C-407E-A947-70E740481C1C}">
                  <a14:useLocalDpi xmlns:a14="http://schemas.microsoft.com/office/drawing/2010/main"/>
                </a:ext>
              </a:extLst>
            </a:blip>
            <a:srcRect b="-231"/>
            <a:stretch/>
          </p:blipFill>
          <p:spPr>
            <a:xfrm>
              <a:off x="11603925" y="0"/>
              <a:ext cx="590700" cy="3772950"/>
            </a:xfrm>
            <a:prstGeom prst="rect">
              <a:avLst/>
            </a:prstGeom>
            <a:noFill/>
            <a:ln>
              <a:noFill/>
            </a:ln>
          </p:spPr>
        </p:pic>
        <p:sp>
          <p:nvSpPr>
            <p:cNvPr id="15" name="Google Shape;67;p2">
              <a:extLst>
                <a:ext uri="{FF2B5EF4-FFF2-40B4-BE49-F238E27FC236}">
                  <a16:creationId xmlns:a16="http://schemas.microsoft.com/office/drawing/2014/main" id="{5F44F4FB-7E8D-964F-B615-5D01B9861B33}"/>
                </a:ext>
              </a:extLst>
            </p:cNvPr>
            <p:cNvSpPr/>
            <p:nvPr userDrawn="1"/>
          </p:nvSpPr>
          <p:spPr>
            <a:xfrm>
              <a:off x="11601300" y="3745465"/>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dirty="0">
                <a:solidFill>
                  <a:srgbClr val="FFFFFF"/>
                </a:solidFill>
                <a:latin typeface="Calibri"/>
                <a:ea typeface="Calibri"/>
                <a:cs typeface="Calibri"/>
                <a:sym typeface="Calibri"/>
              </a:endParaRPr>
            </a:p>
          </p:txBody>
        </p:sp>
      </p:grpSp>
      <p:sp>
        <p:nvSpPr>
          <p:cNvPr id="4" name="Date Placeholder 3">
            <a:extLst>
              <a:ext uri="{FF2B5EF4-FFF2-40B4-BE49-F238E27FC236}">
                <a16:creationId xmlns:a16="http://schemas.microsoft.com/office/drawing/2014/main" id="{901A42E8-F234-084A-9923-0DC9FAABB4DB}"/>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12/3/20</a:t>
            </a:fld>
            <a:endParaRPr lang="en-US" dirty="0"/>
          </a:p>
        </p:txBody>
      </p:sp>
    </p:spTree>
    <p:extLst>
      <p:ext uri="{BB962C8B-B14F-4D97-AF65-F5344CB8AC3E}">
        <p14:creationId xmlns:p14="http://schemas.microsoft.com/office/powerpoint/2010/main" val="109362264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defTabSz="914400" rtl="0" eaLnBrk="1" latinLnBrk="0" hangingPunct="1">
        <a:lnSpc>
          <a:spcPct val="90000"/>
        </a:lnSpc>
        <a:spcBef>
          <a:spcPct val="0"/>
        </a:spcBef>
        <a:buNone/>
        <a:defRPr sz="3200" b="1" i="0" kern="1200" baseline="0">
          <a:solidFill>
            <a:schemeClr val="accent1"/>
          </a:solidFill>
          <a:latin typeface="+mj-lt"/>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200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tif"/><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tif"/><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5.tif"/><Relationship Id="rId4" Type="http://schemas.openxmlformats.org/officeDocument/2006/relationships/image" Target="../media/image14.tif"/></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2.tif"/><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3.png"/><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chart" Target="../charts/chart2.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chart" Target="../charts/chart3.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chart" Target="../charts/chart6.xml"/><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0.xml"/><Relationship Id="rId1" Type="http://schemas.openxmlformats.org/officeDocument/2006/relationships/slideLayout" Target="../slideLayouts/slideLayout13.xml"/><Relationship Id="rId4" Type="http://schemas.openxmlformats.org/officeDocument/2006/relationships/image" Target="../media/image20.png"/></Relationships>
</file>

<file path=ppt/slides/_rels/slide4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13.xml"/><Relationship Id="rId4" Type="http://schemas.openxmlformats.org/officeDocument/2006/relationships/image" Target="../media/image21.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5.xml"/><Relationship Id="rId1" Type="http://schemas.openxmlformats.org/officeDocument/2006/relationships/slideLayout" Target="../slideLayouts/slideLayout13.xml"/><Relationship Id="rId4" Type="http://schemas.openxmlformats.org/officeDocument/2006/relationships/image" Target="../media/image38.pn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3.xml"/><Relationship Id="rId5" Type="http://schemas.openxmlformats.org/officeDocument/2006/relationships/image" Target="../media/image41.png"/><Relationship Id="rId4" Type="http://schemas.openxmlformats.org/officeDocument/2006/relationships/image" Target="../media/image37.png"/></Relationships>
</file>

<file path=ppt/slides/_rels/slide6.xml.rels><?xml version="1.0" encoding="UTF-8" standalone="yes"?>
<Relationships xmlns="http://schemas.openxmlformats.org/package/2006/relationships"><Relationship Id="rId2" Type="http://schemas.openxmlformats.org/officeDocument/2006/relationships/image" Target="../media/image10.tif"/><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hyperlink" Target="http://magnitude.plasticity.ai/word2vec+approx/GoogleNews-vectors-negative300.magnitude" TargetMode="External"/><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1.tif"/><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2.tif"/><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7C86E-9E8B-C44E-9E28-53D304F812C8}"/>
              </a:ext>
            </a:extLst>
          </p:cNvPr>
          <p:cNvSpPr>
            <a:spLocks noGrp="1"/>
          </p:cNvSpPr>
          <p:nvPr>
            <p:ph type="ctrTitle"/>
          </p:nvPr>
        </p:nvSpPr>
        <p:spPr/>
        <p:txBody>
          <a:bodyPr>
            <a:normAutofit/>
          </a:bodyPr>
          <a:lstStyle/>
          <a:p>
            <a:r>
              <a:rPr lang="en-US" dirty="0"/>
              <a:t>NLP: Vector Semantics</a:t>
            </a:r>
          </a:p>
        </p:txBody>
      </p:sp>
      <p:sp>
        <p:nvSpPr>
          <p:cNvPr id="3" name="Subtitle 2">
            <a:extLst>
              <a:ext uri="{FF2B5EF4-FFF2-40B4-BE49-F238E27FC236}">
                <a16:creationId xmlns:a16="http://schemas.microsoft.com/office/drawing/2014/main" id="{6FAFBDBC-AABD-DC4B-BBC9-7C7BE6B4B83A}"/>
              </a:ext>
            </a:extLst>
          </p:cNvPr>
          <p:cNvSpPr>
            <a:spLocks noGrp="1"/>
          </p:cNvSpPr>
          <p:nvPr>
            <p:ph type="subTitle" idx="1"/>
          </p:nvPr>
        </p:nvSpPr>
        <p:spPr/>
        <p:txBody>
          <a:bodyPr/>
          <a:lstStyle/>
          <a:p>
            <a:r>
              <a:rPr lang="en-US" dirty="0" err="1"/>
              <a:t>Jurafsky</a:t>
            </a:r>
            <a:r>
              <a:rPr lang="en-US" dirty="0"/>
              <a:t> and Martin Chapter 6</a:t>
            </a:r>
          </a:p>
          <a:p>
            <a:endParaRPr lang="en-US" dirty="0"/>
          </a:p>
        </p:txBody>
      </p:sp>
    </p:spTree>
    <p:extLst>
      <p:ext uri="{BB962C8B-B14F-4D97-AF65-F5344CB8AC3E}">
        <p14:creationId xmlns:p14="http://schemas.microsoft.com/office/powerpoint/2010/main" val="39040471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3" name="Image" descr="Image"/>
          <p:cNvPicPr>
            <a:picLocks noChangeAspect="1"/>
          </p:cNvPicPr>
          <p:nvPr/>
        </p:nvPicPr>
        <p:blipFill>
          <a:blip r:embed="rId3"/>
          <a:stretch>
            <a:fillRect/>
          </a:stretch>
        </p:blipFill>
        <p:spPr>
          <a:xfrm>
            <a:off x="0" y="365126"/>
            <a:ext cx="12281854" cy="7296308"/>
          </a:xfrm>
          <a:prstGeom prst="rect">
            <a:avLst/>
          </a:prstGeom>
          <a:ln w="12700">
            <a:miter lim="400000"/>
          </a:ln>
        </p:spPr>
      </p:pic>
      <p:sp>
        <p:nvSpPr>
          <p:cNvPr id="234" name="Vector Space Models"/>
          <p:cNvSpPr txBox="1">
            <a:spLocks noGrp="1"/>
          </p:cNvSpPr>
          <p:nvPr>
            <p:ph type="title" idx="4294967295"/>
          </p:nvPr>
        </p:nvSpPr>
        <p:spPr>
          <a:xfrm>
            <a:off x="0" y="365125"/>
            <a:ext cx="10953750" cy="771525"/>
          </a:xfrm>
          <a:prstGeom prst="rect">
            <a:avLst/>
          </a:prstGeom>
        </p:spPr>
        <p:txBody>
          <a:bodyPr/>
          <a:lstStyle/>
          <a:p>
            <a:r>
              <a:t>Vector Space Models</a:t>
            </a:r>
          </a:p>
        </p:txBody>
      </p:sp>
    </p:spTree>
    <p:extLst>
      <p:ext uri="{BB962C8B-B14F-4D97-AF65-F5344CB8AC3E}">
        <p14:creationId xmlns:p14="http://schemas.microsoft.com/office/powerpoint/2010/main" val="2757001932"/>
      </p:ext>
    </p:extLst>
  </p:cSld>
  <p:clrMapOvr>
    <a:masterClrMapping/>
  </p:clrMapOvr>
  <p:transition spd="slow"/>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3A8DC5-E3B2-B148-98F8-0C34E88766BA}"/>
              </a:ext>
            </a:extLst>
          </p:cNvPr>
          <p:cNvSpPr>
            <a:spLocks noGrp="1"/>
          </p:cNvSpPr>
          <p:nvPr>
            <p:ph type="title"/>
          </p:nvPr>
        </p:nvSpPr>
        <p:spPr/>
        <p:txBody>
          <a:bodyPr/>
          <a:lstStyle/>
          <a:p>
            <a:r>
              <a:rPr lang="en-US" dirty="0"/>
              <a:t>Dictionary Definitions</a:t>
            </a:r>
          </a:p>
        </p:txBody>
      </p:sp>
      <p:sp>
        <p:nvSpPr>
          <p:cNvPr id="3" name="Content Placeholder 2">
            <a:extLst>
              <a:ext uri="{FF2B5EF4-FFF2-40B4-BE49-F238E27FC236}">
                <a16:creationId xmlns:a16="http://schemas.microsoft.com/office/drawing/2014/main" id="{EB6B89FB-5333-6440-AA34-962AB782F1DB}"/>
              </a:ext>
            </a:extLst>
          </p:cNvPr>
          <p:cNvSpPr>
            <a:spLocks noGrp="1"/>
          </p:cNvSpPr>
          <p:nvPr>
            <p:ph idx="1"/>
          </p:nvPr>
        </p:nvSpPr>
        <p:spPr/>
        <p:txBody>
          <a:bodyPr>
            <a:normAutofit/>
          </a:bodyPr>
          <a:lstStyle/>
          <a:p>
            <a:r>
              <a:rPr lang="en-US" dirty="0"/>
              <a:t>Noun</a:t>
            </a:r>
          </a:p>
          <a:p>
            <a:pPr marL="457200" indent="-457200">
              <a:buFont typeface="+mj-lt"/>
              <a:buAutoNum type="arabicPeriod"/>
            </a:pPr>
            <a:r>
              <a:rPr lang="en-US" dirty="0"/>
              <a:t>A small insect.</a:t>
            </a:r>
          </a:p>
          <a:p>
            <a:pPr marL="457200" indent="-457200">
              <a:buFont typeface="+mj-lt"/>
              <a:buAutoNum type="arabicPeriod"/>
            </a:pPr>
            <a:r>
              <a:rPr lang="en-US" dirty="0"/>
              <a:t>A harmful microorganism, as a bacterium or virus.</a:t>
            </a:r>
          </a:p>
          <a:p>
            <a:pPr marL="457200" indent="-457200">
              <a:buFont typeface="+mj-lt"/>
              <a:buAutoNum type="arabicPeriod"/>
            </a:pPr>
            <a:r>
              <a:rPr lang="en-US" dirty="0"/>
              <a:t>An enthusiastic, almost obsessive, interest in something.</a:t>
            </a:r>
            <a:br>
              <a:rPr lang="en-US" dirty="0"/>
            </a:br>
            <a:r>
              <a:rPr lang="en-US" i="1" dirty="0"/>
              <a:t>‘they caught the sailing bug’</a:t>
            </a:r>
          </a:p>
          <a:p>
            <a:pPr marL="457200" indent="-457200">
              <a:buFont typeface="+mj-lt"/>
              <a:buAutoNum type="arabicPeriod"/>
            </a:pPr>
            <a:r>
              <a:rPr lang="en-US" dirty="0"/>
              <a:t>A miniature microphone, typically concealed in a room or telephone, used for surveillance.</a:t>
            </a:r>
          </a:p>
          <a:p>
            <a:pPr marL="457200" indent="-457200">
              <a:buFont typeface="+mj-lt"/>
              <a:buAutoNum type="arabicPeriod"/>
            </a:pPr>
            <a:r>
              <a:rPr lang="en-US" dirty="0"/>
              <a:t>An error in a computer program or system.</a:t>
            </a:r>
          </a:p>
          <a:p>
            <a:r>
              <a:rPr lang="en-US" dirty="0"/>
              <a:t>Verb</a:t>
            </a:r>
          </a:p>
          <a:p>
            <a:pPr marL="457200" indent="-457200">
              <a:buFont typeface="+mj-lt"/>
              <a:buAutoNum type="arabicPeriod"/>
            </a:pPr>
            <a:r>
              <a:rPr lang="en-US" dirty="0"/>
              <a:t>Conceal a miniature microphone in (a room or telephone) in order to monitor or record someone's conversations.</a:t>
            </a:r>
          </a:p>
          <a:p>
            <a:pPr marL="457200" indent="-457200">
              <a:buFont typeface="+mj-lt"/>
              <a:buAutoNum type="arabicPeriod"/>
            </a:pPr>
            <a:r>
              <a:rPr lang="en-US" dirty="0"/>
              <a:t>Annoy or bother (someone)</a:t>
            </a:r>
          </a:p>
          <a:p>
            <a:pPr marL="457200" indent="-457200">
              <a:buFont typeface="+mj-lt"/>
              <a:buAutoNum type="arabicPeriod"/>
            </a:pPr>
            <a:endParaRPr lang="en-US" dirty="0"/>
          </a:p>
          <a:p>
            <a:pPr marL="749808" lvl="1" indent="-457200">
              <a:buFont typeface="+mj-lt"/>
              <a:buAutoNum type="arabicPeriod"/>
            </a:pPr>
            <a:endParaRPr lang="en-US" dirty="0"/>
          </a:p>
          <a:p>
            <a:pPr marL="457200" indent="-457200">
              <a:buFont typeface="+mj-lt"/>
              <a:buAutoNum type="arabicPeriod"/>
            </a:pPr>
            <a:endParaRPr lang="en-US" dirty="0"/>
          </a:p>
        </p:txBody>
      </p:sp>
    </p:spTree>
    <p:extLst>
      <p:ext uri="{BB962C8B-B14F-4D97-AF65-F5344CB8AC3E}">
        <p14:creationId xmlns:p14="http://schemas.microsoft.com/office/powerpoint/2010/main" val="831555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DBECDA-9942-9845-A406-4A59C61F6FF3}"/>
              </a:ext>
            </a:extLst>
          </p:cNvPr>
          <p:cNvSpPr>
            <a:spLocks noGrp="1"/>
          </p:cNvSpPr>
          <p:nvPr>
            <p:ph type="title"/>
          </p:nvPr>
        </p:nvSpPr>
        <p:spPr/>
        <p:txBody>
          <a:bodyPr/>
          <a:lstStyle/>
          <a:p>
            <a:r>
              <a:rPr lang="en-US" dirty="0"/>
              <a:t>Polysemy </a:t>
            </a:r>
          </a:p>
        </p:txBody>
      </p:sp>
      <p:sp>
        <p:nvSpPr>
          <p:cNvPr id="3" name="Content Placeholder 2">
            <a:extLst>
              <a:ext uri="{FF2B5EF4-FFF2-40B4-BE49-F238E27FC236}">
                <a16:creationId xmlns:a16="http://schemas.microsoft.com/office/drawing/2014/main" id="{E91EC5DD-14E4-B94F-9418-585CEF0FFB7E}"/>
              </a:ext>
            </a:extLst>
          </p:cNvPr>
          <p:cNvSpPr>
            <a:spLocks noGrp="1"/>
          </p:cNvSpPr>
          <p:nvPr>
            <p:ph idx="1"/>
          </p:nvPr>
        </p:nvSpPr>
        <p:spPr/>
        <p:txBody>
          <a:bodyPr/>
          <a:lstStyle/>
          <a:p>
            <a:r>
              <a:rPr lang="en-US" dirty="0"/>
              <a:t>A word that has multiple meanings is called </a:t>
            </a:r>
            <a:r>
              <a:rPr lang="en-US" b="1" dirty="0"/>
              <a:t>polysemous</a:t>
            </a:r>
            <a:r>
              <a:rPr lang="en-US" dirty="0"/>
              <a:t>. We call each of these aspects of the meaning of </a:t>
            </a:r>
            <a:r>
              <a:rPr lang="en-US" i="1" dirty="0"/>
              <a:t>bug</a:t>
            </a:r>
            <a:r>
              <a:rPr lang="en-US" dirty="0"/>
              <a:t> a </a:t>
            </a:r>
            <a:r>
              <a:rPr lang="en-US" b="1" dirty="0"/>
              <a:t>word sense</a:t>
            </a:r>
            <a:r>
              <a:rPr lang="en-US" dirty="0"/>
              <a:t>. </a:t>
            </a:r>
          </a:p>
          <a:p>
            <a:r>
              <a:rPr lang="en-US" dirty="0"/>
              <a:t>Polysemy can make interpretation difficult.  </a:t>
            </a:r>
          </a:p>
          <a:p>
            <a:r>
              <a:rPr lang="en-US" dirty="0"/>
              <a:t>What if someone types “caught a bug” into Google?  </a:t>
            </a:r>
          </a:p>
          <a:p>
            <a:r>
              <a:rPr lang="en-US" b="1" dirty="0"/>
              <a:t>Word sense disambiguation </a:t>
            </a:r>
            <a:r>
              <a:rPr lang="en-US" dirty="0"/>
              <a:t>is the task of determining which sense of a word is being used in a context. </a:t>
            </a:r>
          </a:p>
          <a:p>
            <a:endParaRPr lang="en-US" dirty="0"/>
          </a:p>
        </p:txBody>
      </p:sp>
    </p:spTree>
    <p:extLst>
      <p:ext uri="{BB962C8B-B14F-4D97-AF65-F5344CB8AC3E}">
        <p14:creationId xmlns:p14="http://schemas.microsoft.com/office/powerpoint/2010/main" val="31864358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CB0085-C411-6545-8CBE-0F027B8A77BD}"/>
              </a:ext>
            </a:extLst>
          </p:cNvPr>
          <p:cNvSpPr>
            <a:spLocks noGrp="1"/>
          </p:cNvSpPr>
          <p:nvPr>
            <p:ph type="title"/>
          </p:nvPr>
        </p:nvSpPr>
        <p:spPr/>
        <p:txBody>
          <a:bodyPr/>
          <a:lstStyle/>
          <a:p>
            <a:r>
              <a:rPr lang="en-US" dirty="0"/>
              <a:t>Synonymy </a:t>
            </a:r>
          </a:p>
        </p:txBody>
      </p:sp>
      <p:sp>
        <p:nvSpPr>
          <p:cNvPr id="3" name="Content Placeholder 2">
            <a:extLst>
              <a:ext uri="{FF2B5EF4-FFF2-40B4-BE49-F238E27FC236}">
                <a16:creationId xmlns:a16="http://schemas.microsoft.com/office/drawing/2014/main" id="{DE281F75-BF6D-3049-B065-B9AE075A9379}"/>
              </a:ext>
            </a:extLst>
          </p:cNvPr>
          <p:cNvSpPr>
            <a:spLocks noGrp="1"/>
          </p:cNvSpPr>
          <p:nvPr>
            <p:ph idx="1"/>
          </p:nvPr>
        </p:nvSpPr>
        <p:spPr/>
        <p:txBody>
          <a:bodyPr>
            <a:normAutofit/>
          </a:bodyPr>
          <a:lstStyle/>
          <a:p>
            <a:r>
              <a:rPr lang="en-US" dirty="0"/>
              <a:t>When one word has a sense whose meaning is nearly identical to a sense of another word then those two words are </a:t>
            </a:r>
            <a:r>
              <a:rPr lang="en-US" b="1" dirty="0"/>
              <a:t>synonyms</a:t>
            </a:r>
            <a:r>
              <a:rPr lang="en-US" dirty="0"/>
              <a:t>. </a:t>
            </a:r>
          </a:p>
          <a:p>
            <a:r>
              <a:rPr lang="en-US" i="1" dirty="0"/>
              <a:t>glitch/error</a:t>
            </a:r>
          </a:p>
          <a:p>
            <a:r>
              <a:rPr lang="en-US" i="1" dirty="0"/>
              <a:t>microbe/bacterium</a:t>
            </a:r>
          </a:p>
          <a:p>
            <a:r>
              <a:rPr lang="en-US" i="1" dirty="0"/>
              <a:t>insect/pest</a:t>
            </a:r>
          </a:p>
          <a:p>
            <a:r>
              <a:rPr lang="en-US" i="1" dirty="0"/>
              <a:t> microphone/wire</a:t>
            </a:r>
            <a:endParaRPr lang="en-US" dirty="0"/>
          </a:p>
          <a:p>
            <a:r>
              <a:rPr lang="en-US" dirty="0"/>
              <a:t>Formally, two words are synonymous if they are </a:t>
            </a:r>
            <a:r>
              <a:rPr lang="en-US" b="1" dirty="0"/>
              <a:t>substitutable</a:t>
            </a:r>
            <a:r>
              <a:rPr lang="en-US" dirty="0"/>
              <a:t> one for the other in </a:t>
            </a:r>
            <a:r>
              <a:rPr lang="en-US" b="1" dirty="0"/>
              <a:t>any sentence </a:t>
            </a:r>
            <a:r>
              <a:rPr lang="en-US" dirty="0"/>
              <a:t>without changing the </a:t>
            </a:r>
            <a:r>
              <a:rPr lang="en-US" b="1" dirty="0"/>
              <a:t>truth conditions </a:t>
            </a:r>
            <a:r>
              <a:rPr lang="en-US" dirty="0"/>
              <a:t>of the sentence. </a:t>
            </a:r>
          </a:p>
          <a:p>
            <a:r>
              <a:rPr lang="en-US" dirty="0"/>
              <a:t>In logic, that means the two words carry the same </a:t>
            </a:r>
            <a:r>
              <a:rPr lang="en-US" b="1" dirty="0"/>
              <a:t>propositional meaning</a:t>
            </a:r>
            <a:r>
              <a:rPr lang="en-US" dirty="0"/>
              <a:t>. </a:t>
            </a:r>
          </a:p>
          <a:p>
            <a:endParaRPr lang="en-US" dirty="0"/>
          </a:p>
        </p:txBody>
      </p:sp>
    </p:spTree>
    <p:extLst>
      <p:ext uri="{BB962C8B-B14F-4D97-AF65-F5344CB8AC3E}">
        <p14:creationId xmlns:p14="http://schemas.microsoft.com/office/powerpoint/2010/main" val="34310397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15A099-146C-5641-B38F-4C319707FE44}"/>
              </a:ext>
            </a:extLst>
          </p:cNvPr>
          <p:cNvSpPr>
            <a:spLocks noGrp="1"/>
          </p:cNvSpPr>
          <p:nvPr>
            <p:ph type="title"/>
          </p:nvPr>
        </p:nvSpPr>
        <p:spPr/>
        <p:txBody>
          <a:bodyPr/>
          <a:lstStyle/>
          <a:p>
            <a:r>
              <a:rPr lang="en-US" dirty="0"/>
              <a:t>Principle of Contrast</a:t>
            </a:r>
          </a:p>
        </p:txBody>
      </p:sp>
      <p:sp>
        <p:nvSpPr>
          <p:cNvPr id="3" name="Content Placeholder 2">
            <a:extLst>
              <a:ext uri="{FF2B5EF4-FFF2-40B4-BE49-F238E27FC236}">
                <a16:creationId xmlns:a16="http://schemas.microsoft.com/office/drawing/2014/main" id="{4AF6FD5F-CF23-E64C-8B22-5F8F8031A6AC}"/>
              </a:ext>
            </a:extLst>
          </p:cNvPr>
          <p:cNvSpPr>
            <a:spLocks noGrp="1"/>
          </p:cNvSpPr>
          <p:nvPr>
            <p:ph idx="1"/>
          </p:nvPr>
        </p:nvSpPr>
        <p:spPr/>
        <p:txBody>
          <a:bodyPr/>
          <a:lstStyle/>
          <a:p>
            <a:r>
              <a:rPr lang="en-US" dirty="0"/>
              <a:t>Linguists assume that </a:t>
            </a:r>
            <a:r>
              <a:rPr lang="en-US" b="1" dirty="0"/>
              <a:t>a difference in form </a:t>
            </a:r>
            <a:r>
              <a:rPr lang="en-US" dirty="0"/>
              <a:t>is always associated with a </a:t>
            </a:r>
            <a:r>
              <a:rPr lang="en-US" b="1" dirty="0"/>
              <a:t>difference in meaning</a:t>
            </a:r>
            <a:r>
              <a:rPr lang="en-US" dirty="0"/>
              <a:t>.</a:t>
            </a:r>
          </a:p>
          <a:p>
            <a:r>
              <a:rPr lang="en-US" dirty="0"/>
              <a:t>While substitutions like </a:t>
            </a:r>
            <a:r>
              <a:rPr lang="en-US" i="1" dirty="0"/>
              <a:t>water/H</a:t>
            </a:r>
            <a:r>
              <a:rPr lang="en-US" i="1" baseline="-25000" dirty="0"/>
              <a:t>2</a:t>
            </a:r>
            <a:r>
              <a:rPr lang="en-US" i="1" dirty="0"/>
              <a:t>O</a:t>
            </a:r>
            <a:r>
              <a:rPr lang="en-US" dirty="0"/>
              <a:t> or </a:t>
            </a:r>
            <a:r>
              <a:rPr lang="en-US" i="1" dirty="0"/>
              <a:t>father/dad </a:t>
            </a:r>
            <a:r>
              <a:rPr lang="en-US" dirty="0"/>
              <a:t>are truth preserving, the words are still not identical in meaning.  </a:t>
            </a:r>
          </a:p>
          <a:p>
            <a:r>
              <a:rPr lang="en-US" i="1" dirty="0"/>
              <a:t>H</a:t>
            </a:r>
            <a:r>
              <a:rPr lang="en-US" i="1" baseline="-25000" dirty="0"/>
              <a:t>2</a:t>
            </a:r>
            <a:r>
              <a:rPr lang="en-US" i="1" dirty="0"/>
              <a:t>O</a:t>
            </a:r>
            <a:r>
              <a:rPr lang="en-US" dirty="0"/>
              <a:t> is used in scientific contexts, but not general texts like hiking guides</a:t>
            </a:r>
          </a:p>
          <a:p>
            <a:r>
              <a:rPr lang="en-US" i="1" dirty="0"/>
              <a:t>Father </a:t>
            </a:r>
            <a:r>
              <a:rPr lang="en-US" dirty="0"/>
              <a:t>is a more formal version of </a:t>
            </a:r>
            <a:r>
              <a:rPr lang="en-US" i="1" dirty="0"/>
              <a:t>dad.</a:t>
            </a:r>
          </a:p>
          <a:p>
            <a:endParaRPr lang="en-US" dirty="0"/>
          </a:p>
          <a:p>
            <a:r>
              <a:rPr lang="en-US" dirty="0"/>
              <a:t>It is possible that no two words have </a:t>
            </a:r>
            <a:r>
              <a:rPr lang="en-US" b="1" dirty="0"/>
              <a:t>absolutely identical</a:t>
            </a:r>
            <a:r>
              <a:rPr lang="en-US" dirty="0"/>
              <a:t> meaning. </a:t>
            </a:r>
          </a:p>
          <a:p>
            <a:endParaRPr lang="en-US" dirty="0"/>
          </a:p>
        </p:txBody>
      </p:sp>
    </p:spTree>
    <p:extLst>
      <p:ext uri="{BB962C8B-B14F-4D97-AF65-F5344CB8AC3E}">
        <p14:creationId xmlns:p14="http://schemas.microsoft.com/office/powerpoint/2010/main" val="4072211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134EE8-EE84-8444-AFB0-E69B9DF40C56}"/>
              </a:ext>
            </a:extLst>
          </p:cNvPr>
          <p:cNvSpPr>
            <a:spLocks noGrp="1"/>
          </p:cNvSpPr>
          <p:nvPr>
            <p:ph type="title"/>
          </p:nvPr>
        </p:nvSpPr>
        <p:spPr/>
        <p:txBody>
          <a:bodyPr/>
          <a:lstStyle/>
          <a:p>
            <a:r>
              <a:rPr lang="en-US" dirty="0"/>
              <a:t>Word similarity </a:t>
            </a:r>
          </a:p>
        </p:txBody>
      </p:sp>
      <p:sp>
        <p:nvSpPr>
          <p:cNvPr id="3" name="Content Placeholder 2">
            <a:extLst>
              <a:ext uri="{FF2B5EF4-FFF2-40B4-BE49-F238E27FC236}">
                <a16:creationId xmlns:a16="http://schemas.microsoft.com/office/drawing/2014/main" id="{C3D5CDC9-B547-3541-A867-55CF1B1D7349}"/>
              </a:ext>
            </a:extLst>
          </p:cNvPr>
          <p:cNvSpPr>
            <a:spLocks noGrp="1"/>
          </p:cNvSpPr>
          <p:nvPr>
            <p:ph idx="1"/>
          </p:nvPr>
        </p:nvSpPr>
        <p:spPr/>
        <p:txBody>
          <a:bodyPr/>
          <a:lstStyle/>
          <a:p>
            <a:r>
              <a:rPr lang="en-US" dirty="0"/>
              <a:t>Most words don’t have many </a:t>
            </a:r>
            <a:r>
              <a:rPr lang="en-US" b="1" dirty="0"/>
              <a:t>synonyms</a:t>
            </a:r>
            <a:r>
              <a:rPr lang="en-US" dirty="0"/>
              <a:t>, but they do have a lot of </a:t>
            </a:r>
            <a:r>
              <a:rPr lang="en-US" b="1" dirty="0"/>
              <a:t>similar </a:t>
            </a:r>
            <a:r>
              <a:rPr lang="en-US" dirty="0"/>
              <a:t>words. </a:t>
            </a:r>
            <a:r>
              <a:rPr lang="en-US" i="1" dirty="0"/>
              <a:t>Cat</a:t>
            </a:r>
            <a:r>
              <a:rPr lang="en-US" dirty="0"/>
              <a:t> is not a synonym of </a:t>
            </a:r>
            <a:r>
              <a:rPr lang="en-US" i="1" dirty="0"/>
              <a:t>dog</a:t>
            </a:r>
            <a:r>
              <a:rPr lang="en-US" dirty="0"/>
              <a:t>, but </a:t>
            </a:r>
            <a:r>
              <a:rPr lang="en-US" i="1" dirty="0"/>
              <a:t>cats</a:t>
            </a:r>
            <a:r>
              <a:rPr lang="en-US" dirty="0"/>
              <a:t> and </a:t>
            </a:r>
            <a:r>
              <a:rPr lang="en-US" i="1" dirty="0"/>
              <a:t>dogs</a:t>
            </a:r>
            <a:r>
              <a:rPr lang="en-US" dirty="0"/>
              <a:t> are certainly similar words. </a:t>
            </a:r>
          </a:p>
          <a:p>
            <a:endParaRPr lang="en-US" dirty="0"/>
          </a:p>
          <a:p>
            <a:pPr algn="ctr"/>
            <a:r>
              <a:rPr lang="en-US" dirty="0"/>
              <a:t>“</a:t>
            </a:r>
            <a:r>
              <a:rPr lang="en-US" b="1" dirty="0">
                <a:solidFill>
                  <a:srgbClr val="0000FF"/>
                </a:solidFill>
                <a:ea typeface="Calibri"/>
                <a:cs typeface="Calibri"/>
                <a:sym typeface="Calibri"/>
              </a:rPr>
              <a:t>fast</a:t>
            </a:r>
            <a:r>
              <a:rPr lang="en-US" dirty="0"/>
              <a:t>” is similar to “</a:t>
            </a:r>
            <a:r>
              <a:rPr lang="en-US" b="1" dirty="0">
                <a:solidFill>
                  <a:srgbClr val="0000FF"/>
                </a:solidFill>
                <a:ea typeface="Calibri"/>
                <a:cs typeface="Calibri"/>
                <a:sym typeface="Calibri"/>
              </a:rPr>
              <a:t>rapid</a:t>
            </a:r>
            <a:r>
              <a:rPr lang="en-US" dirty="0"/>
              <a:t>”</a:t>
            </a:r>
          </a:p>
          <a:p>
            <a:pPr algn="ctr"/>
            <a:r>
              <a:rPr lang="en-US" dirty="0"/>
              <a:t>“</a:t>
            </a:r>
            <a:r>
              <a:rPr lang="en-US" b="1" dirty="0">
                <a:solidFill>
                  <a:srgbClr val="0000FF"/>
                </a:solidFill>
                <a:ea typeface="Calibri"/>
                <a:cs typeface="Calibri"/>
                <a:sym typeface="Calibri"/>
              </a:rPr>
              <a:t>tall</a:t>
            </a:r>
            <a:r>
              <a:rPr lang="en-US" dirty="0"/>
              <a:t>” is similar to “</a:t>
            </a:r>
            <a:r>
              <a:rPr lang="en-US" b="1" dirty="0">
                <a:solidFill>
                  <a:srgbClr val="0000FF"/>
                </a:solidFill>
                <a:ea typeface="Calibri"/>
                <a:cs typeface="Calibri"/>
                <a:sym typeface="Calibri"/>
              </a:rPr>
              <a:t>height</a:t>
            </a:r>
            <a:r>
              <a:rPr lang="en-US" dirty="0"/>
              <a:t>”</a:t>
            </a:r>
          </a:p>
          <a:p>
            <a:pPr algn="ctr"/>
            <a:r>
              <a:rPr lang="en-US" dirty="0"/>
              <a:t>Useful for applications like question answering</a:t>
            </a:r>
          </a:p>
        </p:txBody>
      </p:sp>
    </p:spTree>
    <p:extLst>
      <p:ext uri="{BB962C8B-B14F-4D97-AF65-F5344CB8AC3E}">
        <p14:creationId xmlns:p14="http://schemas.microsoft.com/office/powerpoint/2010/main" val="16501889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134EE8-EE84-8444-AFB0-E69B9DF40C56}"/>
              </a:ext>
            </a:extLst>
          </p:cNvPr>
          <p:cNvSpPr>
            <a:spLocks noGrp="1"/>
          </p:cNvSpPr>
          <p:nvPr>
            <p:ph type="title"/>
          </p:nvPr>
        </p:nvSpPr>
        <p:spPr/>
        <p:txBody>
          <a:bodyPr/>
          <a:lstStyle/>
          <a:p>
            <a:r>
              <a:rPr lang="en-US" dirty="0"/>
              <a:t>Word similarity </a:t>
            </a:r>
          </a:p>
        </p:txBody>
      </p:sp>
      <p:sp>
        <p:nvSpPr>
          <p:cNvPr id="3" name="Content Placeholder 2">
            <a:extLst>
              <a:ext uri="{FF2B5EF4-FFF2-40B4-BE49-F238E27FC236}">
                <a16:creationId xmlns:a16="http://schemas.microsoft.com/office/drawing/2014/main" id="{C3D5CDC9-B547-3541-A867-55CF1B1D7349}"/>
              </a:ext>
            </a:extLst>
          </p:cNvPr>
          <p:cNvSpPr>
            <a:spLocks noGrp="1"/>
          </p:cNvSpPr>
          <p:nvPr>
            <p:ph idx="1"/>
          </p:nvPr>
        </p:nvSpPr>
        <p:spPr/>
        <p:txBody>
          <a:bodyPr/>
          <a:lstStyle/>
          <a:p>
            <a:r>
              <a:rPr lang="en-US" dirty="0"/>
              <a:t>Most words don’t have many </a:t>
            </a:r>
            <a:r>
              <a:rPr lang="en-US" b="1" dirty="0"/>
              <a:t>synonyms</a:t>
            </a:r>
            <a:r>
              <a:rPr lang="en-US" dirty="0"/>
              <a:t>, but they do have a lot of </a:t>
            </a:r>
            <a:r>
              <a:rPr lang="en-US" b="1" dirty="0"/>
              <a:t>similar </a:t>
            </a:r>
            <a:r>
              <a:rPr lang="en-US" dirty="0"/>
              <a:t>words. </a:t>
            </a:r>
            <a:r>
              <a:rPr lang="en-US" i="1" dirty="0"/>
              <a:t>Cat</a:t>
            </a:r>
            <a:r>
              <a:rPr lang="en-US" dirty="0"/>
              <a:t> is not a synonym of </a:t>
            </a:r>
            <a:r>
              <a:rPr lang="en-US" i="1" dirty="0"/>
              <a:t>dog</a:t>
            </a:r>
            <a:r>
              <a:rPr lang="en-US" dirty="0"/>
              <a:t>, but </a:t>
            </a:r>
            <a:r>
              <a:rPr lang="en-US" i="1" dirty="0"/>
              <a:t>cats</a:t>
            </a:r>
            <a:r>
              <a:rPr lang="en-US" dirty="0"/>
              <a:t> and </a:t>
            </a:r>
            <a:r>
              <a:rPr lang="en-US" i="1" dirty="0"/>
              <a:t>dogs</a:t>
            </a:r>
            <a:r>
              <a:rPr lang="en-US" dirty="0"/>
              <a:t> are certainly similar words. </a:t>
            </a:r>
          </a:p>
          <a:p>
            <a:endParaRPr lang="en-US" dirty="0"/>
          </a:p>
          <a:p>
            <a:pPr algn="ctr"/>
            <a:r>
              <a:rPr lang="en-US" dirty="0"/>
              <a:t>“</a:t>
            </a:r>
            <a:r>
              <a:rPr lang="en-US" b="1" dirty="0">
                <a:solidFill>
                  <a:srgbClr val="0000FF"/>
                </a:solidFill>
                <a:ea typeface="Calibri"/>
                <a:cs typeface="Calibri"/>
                <a:sym typeface="Calibri"/>
              </a:rPr>
              <a:t>fast</a:t>
            </a:r>
            <a:r>
              <a:rPr lang="en-US" dirty="0"/>
              <a:t>” is similar to “</a:t>
            </a:r>
            <a:r>
              <a:rPr lang="en-US" b="1" dirty="0">
                <a:solidFill>
                  <a:srgbClr val="0000FF"/>
                </a:solidFill>
                <a:ea typeface="Calibri"/>
                <a:cs typeface="Calibri"/>
                <a:sym typeface="Calibri"/>
              </a:rPr>
              <a:t>rapid</a:t>
            </a:r>
            <a:r>
              <a:rPr lang="en-US" dirty="0"/>
              <a:t>”</a:t>
            </a:r>
          </a:p>
          <a:p>
            <a:pPr algn="ctr"/>
            <a:r>
              <a:rPr lang="en-US" dirty="0"/>
              <a:t>“</a:t>
            </a:r>
            <a:r>
              <a:rPr lang="en-US" b="1" dirty="0">
                <a:solidFill>
                  <a:srgbClr val="0000FF"/>
                </a:solidFill>
                <a:ea typeface="Calibri"/>
                <a:cs typeface="Calibri"/>
                <a:sym typeface="Calibri"/>
              </a:rPr>
              <a:t>tall</a:t>
            </a:r>
            <a:r>
              <a:rPr lang="en-US" dirty="0"/>
              <a:t>” is similar to “</a:t>
            </a:r>
            <a:r>
              <a:rPr lang="en-US" b="1" dirty="0">
                <a:solidFill>
                  <a:srgbClr val="0000FF"/>
                </a:solidFill>
                <a:ea typeface="Calibri"/>
                <a:cs typeface="Calibri"/>
                <a:sym typeface="Calibri"/>
              </a:rPr>
              <a:t>height</a:t>
            </a:r>
            <a:r>
              <a:rPr lang="en-US" dirty="0"/>
              <a:t>”</a:t>
            </a:r>
          </a:p>
          <a:p>
            <a:pPr algn="ctr"/>
            <a:r>
              <a:rPr lang="en-US" dirty="0"/>
              <a:t>Useful for applications like Question Answering</a:t>
            </a:r>
          </a:p>
        </p:txBody>
      </p:sp>
      <p:pic>
        <p:nvPicPr>
          <p:cNvPr id="4" name="Image" descr="Image">
            <a:extLst>
              <a:ext uri="{FF2B5EF4-FFF2-40B4-BE49-F238E27FC236}">
                <a16:creationId xmlns:a16="http://schemas.microsoft.com/office/drawing/2014/main" id="{BC5142A9-242A-E140-B93B-3947CC1FF77B}"/>
              </a:ext>
            </a:extLst>
          </p:cNvPr>
          <p:cNvPicPr>
            <a:picLocks noChangeAspect="1"/>
          </p:cNvPicPr>
          <p:nvPr/>
        </p:nvPicPr>
        <p:blipFill>
          <a:blip r:embed="rId3"/>
          <a:stretch>
            <a:fillRect/>
          </a:stretch>
        </p:blipFill>
        <p:spPr>
          <a:xfrm>
            <a:off x="838200" y="0"/>
            <a:ext cx="3850694" cy="8338035"/>
          </a:xfrm>
          <a:prstGeom prst="rect">
            <a:avLst/>
          </a:prstGeom>
          <a:ln w="12700">
            <a:miter lim="400000"/>
          </a:ln>
        </p:spPr>
      </p:pic>
      <p:pic>
        <p:nvPicPr>
          <p:cNvPr id="5" name="Image" descr="Image">
            <a:extLst>
              <a:ext uri="{FF2B5EF4-FFF2-40B4-BE49-F238E27FC236}">
                <a16:creationId xmlns:a16="http://schemas.microsoft.com/office/drawing/2014/main" id="{49239B0D-E0FE-BA42-9BE1-F3E705C67356}"/>
              </a:ext>
            </a:extLst>
          </p:cNvPr>
          <p:cNvPicPr>
            <a:picLocks noChangeAspect="1"/>
          </p:cNvPicPr>
          <p:nvPr/>
        </p:nvPicPr>
        <p:blipFill>
          <a:blip r:embed="rId4"/>
          <a:stretch>
            <a:fillRect/>
          </a:stretch>
        </p:blipFill>
        <p:spPr>
          <a:xfrm>
            <a:off x="5127421" y="0"/>
            <a:ext cx="7057931" cy="11199909"/>
          </a:xfrm>
          <a:prstGeom prst="rect">
            <a:avLst/>
          </a:prstGeom>
          <a:ln w="12700">
            <a:miter lim="400000"/>
          </a:ln>
        </p:spPr>
      </p:pic>
      <p:pic>
        <p:nvPicPr>
          <p:cNvPr id="6" name="Image" descr="Image">
            <a:extLst>
              <a:ext uri="{FF2B5EF4-FFF2-40B4-BE49-F238E27FC236}">
                <a16:creationId xmlns:a16="http://schemas.microsoft.com/office/drawing/2014/main" id="{0402B210-4008-B744-8126-CC99D075C12A}"/>
              </a:ext>
            </a:extLst>
          </p:cNvPr>
          <p:cNvPicPr>
            <a:picLocks noChangeAspect="1"/>
          </p:cNvPicPr>
          <p:nvPr/>
        </p:nvPicPr>
        <p:blipFill>
          <a:blip r:embed="rId5"/>
          <a:stretch>
            <a:fillRect/>
          </a:stretch>
        </p:blipFill>
        <p:spPr>
          <a:xfrm>
            <a:off x="7268947" y="3523698"/>
            <a:ext cx="4523380" cy="1290638"/>
          </a:xfrm>
          <a:prstGeom prst="rect">
            <a:avLst/>
          </a:prstGeom>
          <a:ln w="12700">
            <a:miter lim="400000"/>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692651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dissolv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75595E-D591-FB4D-959D-B6B705EEA565}"/>
              </a:ext>
            </a:extLst>
          </p:cNvPr>
          <p:cNvSpPr>
            <a:spLocks noGrp="1"/>
          </p:cNvSpPr>
          <p:nvPr>
            <p:ph type="title"/>
          </p:nvPr>
        </p:nvSpPr>
        <p:spPr/>
        <p:txBody>
          <a:bodyPr/>
          <a:lstStyle/>
          <a:p>
            <a:r>
              <a:rPr lang="en-US" dirty="0"/>
              <a:t>Word similarity </a:t>
            </a:r>
          </a:p>
        </p:txBody>
      </p:sp>
      <p:sp>
        <p:nvSpPr>
          <p:cNvPr id="3" name="Content Placeholder 2">
            <a:extLst>
              <a:ext uri="{FF2B5EF4-FFF2-40B4-BE49-F238E27FC236}">
                <a16:creationId xmlns:a16="http://schemas.microsoft.com/office/drawing/2014/main" id="{4C5FD467-F24E-6E47-BDE6-2A2FE0AF0717}"/>
              </a:ext>
            </a:extLst>
          </p:cNvPr>
          <p:cNvSpPr>
            <a:spLocks noGrp="1"/>
          </p:cNvSpPr>
          <p:nvPr>
            <p:ph idx="1"/>
          </p:nvPr>
        </p:nvSpPr>
        <p:spPr/>
        <p:txBody>
          <a:bodyPr/>
          <a:lstStyle/>
          <a:p>
            <a:r>
              <a:rPr lang="en-US" dirty="0"/>
              <a:t>Can similar words be substituted in any sentence without changing its truth conditions?  No.</a:t>
            </a:r>
          </a:p>
          <a:p>
            <a:r>
              <a:rPr lang="en-US" dirty="0"/>
              <a:t>How can we measure whether words are similar? One way is to ask humans to judge how similar one word is to another. </a:t>
            </a:r>
          </a:p>
        </p:txBody>
      </p:sp>
      <p:graphicFrame>
        <p:nvGraphicFramePr>
          <p:cNvPr id="4" name="Table 3">
            <a:extLst>
              <a:ext uri="{FF2B5EF4-FFF2-40B4-BE49-F238E27FC236}">
                <a16:creationId xmlns:a16="http://schemas.microsoft.com/office/drawing/2014/main" id="{D8456AE6-4390-7749-AC8A-9F5B06F7CDC8}"/>
              </a:ext>
            </a:extLst>
          </p:cNvPr>
          <p:cNvGraphicFramePr>
            <a:graphicFrameLocks noGrp="1"/>
          </p:cNvGraphicFramePr>
          <p:nvPr/>
        </p:nvGraphicFramePr>
        <p:xfrm>
          <a:off x="2994659" y="3519334"/>
          <a:ext cx="6248400" cy="3052062"/>
        </p:xfrm>
        <a:graphic>
          <a:graphicData uri="http://schemas.openxmlformats.org/drawingml/2006/table">
            <a:tbl>
              <a:tblPr firstRow="1" bandRow="1">
                <a:tableStyleId>{5C22544A-7EE6-4342-B048-85BDC9FD1C3A}</a:tableStyleId>
              </a:tblPr>
              <a:tblGrid>
                <a:gridCol w="2082800">
                  <a:extLst>
                    <a:ext uri="{9D8B030D-6E8A-4147-A177-3AD203B41FA5}">
                      <a16:colId xmlns:a16="http://schemas.microsoft.com/office/drawing/2014/main" val="1057126404"/>
                    </a:ext>
                  </a:extLst>
                </a:gridCol>
                <a:gridCol w="2082800">
                  <a:extLst>
                    <a:ext uri="{9D8B030D-6E8A-4147-A177-3AD203B41FA5}">
                      <a16:colId xmlns:a16="http://schemas.microsoft.com/office/drawing/2014/main" val="2382731147"/>
                    </a:ext>
                  </a:extLst>
                </a:gridCol>
                <a:gridCol w="2082800">
                  <a:extLst>
                    <a:ext uri="{9D8B030D-6E8A-4147-A177-3AD203B41FA5}">
                      <a16:colId xmlns:a16="http://schemas.microsoft.com/office/drawing/2014/main" val="3480973501"/>
                    </a:ext>
                  </a:extLst>
                </a:gridCol>
              </a:tblGrid>
              <a:tr h="508677">
                <a:tc>
                  <a:txBody>
                    <a:bodyPr/>
                    <a:lstStyle/>
                    <a:p>
                      <a:r>
                        <a:rPr lang="en-US" dirty="0"/>
                        <a:t>Word 1</a:t>
                      </a:r>
                    </a:p>
                  </a:txBody>
                  <a:tcPr/>
                </a:tc>
                <a:tc>
                  <a:txBody>
                    <a:bodyPr/>
                    <a:lstStyle/>
                    <a:p>
                      <a:r>
                        <a:rPr lang="en-US" dirty="0"/>
                        <a:t>Word 2</a:t>
                      </a:r>
                    </a:p>
                  </a:txBody>
                  <a:tcPr/>
                </a:tc>
                <a:tc>
                  <a:txBody>
                    <a:bodyPr/>
                    <a:lstStyle/>
                    <a:p>
                      <a:r>
                        <a:rPr lang="en-US" dirty="0"/>
                        <a:t>Similarity Score</a:t>
                      </a:r>
                    </a:p>
                  </a:txBody>
                  <a:tcPr/>
                </a:tc>
                <a:extLst>
                  <a:ext uri="{0D108BD9-81ED-4DB2-BD59-A6C34878D82A}">
                    <a16:rowId xmlns:a16="http://schemas.microsoft.com/office/drawing/2014/main" val="1525663774"/>
                  </a:ext>
                </a:extLst>
              </a:tr>
              <a:tr h="508677">
                <a:tc>
                  <a:txBody>
                    <a:bodyPr/>
                    <a:lstStyle/>
                    <a:p>
                      <a:r>
                        <a:rPr lang="en-US" dirty="0"/>
                        <a:t>Vanish</a:t>
                      </a:r>
                    </a:p>
                  </a:txBody>
                  <a:tcPr/>
                </a:tc>
                <a:tc>
                  <a:txBody>
                    <a:bodyPr/>
                    <a:lstStyle/>
                    <a:p>
                      <a:r>
                        <a:rPr lang="en-US" dirty="0"/>
                        <a:t>Disappear</a:t>
                      </a:r>
                    </a:p>
                  </a:txBody>
                  <a:tcPr/>
                </a:tc>
                <a:tc>
                  <a:txBody>
                    <a:bodyPr/>
                    <a:lstStyle/>
                    <a:p>
                      <a:r>
                        <a:rPr lang="en-US" dirty="0"/>
                        <a:t>9.8</a:t>
                      </a:r>
                    </a:p>
                  </a:txBody>
                  <a:tcPr/>
                </a:tc>
                <a:extLst>
                  <a:ext uri="{0D108BD9-81ED-4DB2-BD59-A6C34878D82A}">
                    <a16:rowId xmlns:a16="http://schemas.microsoft.com/office/drawing/2014/main" val="1579408386"/>
                  </a:ext>
                </a:extLst>
              </a:tr>
              <a:tr h="508677">
                <a:tc>
                  <a:txBody>
                    <a:bodyPr/>
                    <a:lstStyle/>
                    <a:p>
                      <a:r>
                        <a:rPr lang="en-US" dirty="0"/>
                        <a:t>Tiger</a:t>
                      </a:r>
                    </a:p>
                  </a:txBody>
                  <a:tcPr/>
                </a:tc>
                <a:tc>
                  <a:txBody>
                    <a:bodyPr/>
                    <a:lstStyle/>
                    <a:p>
                      <a:r>
                        <a:rPr lang="en-US" dirty="0"/>
                        <a:t>Cat</a:t>
                      </a:r>
                    </a:p>
                  </a:txBody>
                  <a:tcPr/>
                </a:tc>
                <a:tc>
                  <a:txBody>
                    <a:bodyPr/>
                    <a:lstStyle/>
                    <a:p>
                      <a:r>
                        <a:rPr lang="en-US" dirty="0"/>
                        <a:t>7.4</a:t>
                      </a:r>
                    </a:p>
                  </a:txBody>
                  <a:tcPr/>
                </a:tc>
                <a:extLst>
                  <a:ext uri="{0D108BD9-81ED-4DB2-BD59-A6C34878D82A}">
                    <a16:rowId xmlns:a16="http://schemas.microsoft.com/office/drawing/2014/main" val="1523462931"/>
                  </a:ext>
                </a:extLst>
              </a:tr>
              <a:tr h="508677">
                <a:tc>
                  <a:txBody>
                    <a:bodyPr/>
                    <a:lstStyle/>
                    <a:p>
                      <a:r>
                        <a:rPr lang="en-US" dirty="0"/>
                        <a:t>Love</a:t>
                      </a:r>
                    </a:p>
                  </a:txBody>
                  <a:tcPr/>
                </a:tc>
                <a:tc>
                  <a:txBody>
                    <a:bodyPr/>
                    <a:lstStyle/>
                    <a:p>
                      <a:r>
                        <a:rPr lang="en-US" dirty="0"/>
                        <a:t>Sex</a:t>
                      </a:r>
                    </a:p>
                  </a:txBody>
                  <a:tcPr/>
                </a:tc>
                <a:tc>
                  <a:txBody>
                    <a:bodyPr/>
                    <a:lstStyle/>
                    <a:p>
                      <a:r>
                        <a:rPr lang="en-US" dirty="0"/>
                        <a:t>6.8</a:t>
                      </a:r>
                    </a:p>
                  </a:txBody>
                  <a:tcPr/>
                </a:tc>
                <a:extLst>
                  <a:ext uri="{0D108BD9-81ED-4DB2-BD59-A6C34878D82A}">
                    <a16:rowId xmlns:a16="http://schemas.microsoft.com/office/drawing/2014/main" val="579169899"/>
                  </a:ext>
                </a:extLst>
              </a:tr>
              <a:tr h="508677">
                <a:tc>
                  <a:txBody>
                    <a:bodyPr/>
                    <a:lstStyle/>
                    <a:p>
                      <a:r>
                        <a:rPr lang="en-US" dirty="0"/>
                        <a:t>Muscle</a:t>
                      </a:r>
                    </a:p>
                  </a:txBody>
                  <a:tcPr/>
                </a:tc>
                <a:tc>
                  <a:txBody>
                    <a:bodyPr/>
                    <a:lstStyle/>
                    <a:p>
                      <a:r>
                        <a:rPr lang="en-US" dirty="0"/>
                        <a:t>Bone</a:t>
                      </a:r>
                    </a:p>
                  </a:txBody>
                  <a:tcPr/>
                </a:tc>
                <a:tc>
                  <a:txBody>
                    <a:bodyPr/>
                    <a:lstStyle/>
                    <a:p>
                      <a:r>
                        <a:rPr lang="en-US" dirty="0"/>
                        <a:t>3.6</a:t>
                      </a:r>
                    </a:p>
                  </a:txBody>
                  <a:tcPr/>
                </a:tc>
                <a:extLst>
                  <a:ext uri="{0D108BD9-81ED-4DB2-BD59-A6C34878D82A}">
                    <a16:rowId xmlns:a16="http://schemas.microsoft.com/office/drawing/2014/main" val="537186775"/>
                  </a:ext>
                </a:extLst>
              </a:tr>
              <a:tr h="508677">
                <a:tc>
                  <a:txBody>
                    <a:bodyPr/>
                    <a:lstStyle/>
                    <a:p>
                      <a:r>
                        <a:rPr lang="en-US" dirty="0"/>
                        <a:t>Cucumber</a:t>
                      </a:r>
                    </a:p>
                  </a:txBody>
                  <a:tcPr/>
                </a:tc>
                <a:tc>
                  <a:txBody>
                    <a:bodyPr/>
                    <a:lstStyle/>
                    <a:p>
                      <a:r>
                        <a:rPr lang="en-US" dirty="0"/>
                        <a:t>Professor</a:t>
                      </a:r>
                    </a:p>
                  </a:txBody>
                  <a:tcPr/>
                </a:tc>
                <a:tc>
                  <a:txBody>
                    <a:bodyPr/>
                    <a:lstStyle/>
                    <a:p>
                      <a:r>
                        <a:rPr lang="en-US" dirty="0"/>
                        <a:t>0.3</a:t>
                      </a:r>
                    </a:p>
                  </a:txBody>
                  <a:tcPr/>
                </a:tc>
                <a:extLst>
                  <a:ext uri="{0D108BD9-81ED-4DB2-BD59-A6C34878D82A}">
                    <a16:rowId xmlns:a16="http://schemas.microsoft.com/office/drawing/2014/main" val="9996260"/>
                  </a:ext>
                </a:extLst>
              </a:tr>
            </a:tbl>
          </a:graphicData>
        </a:graphic>
      </p:graphicFrame>
    </p:spTree>
    <p:extLst>
      <p:ext uri="{BB962C8B-B14F-4D97-AF65-F5344CB8AC3E}">
        <p14:creationId xmlns:p14="http://schemas.microsoft.com/office/powerpoint/2010/main" val="30502620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4A6064-B528-E84A-86E9-A028AB6CFFC8}"/>
              </a:ext>
            </a:extLst>
          </p:cNvPr>
          <p:cNvSpPr>
            <a:spLocks noGrp="1"/>
          </p:cNvSpPr>
          <p:nvPr>
            <p:ph type="title"/>
          </p:nvPr>
        </p:nvSpPr>
        <p:spPr/>
        <p:txBody>
          <a:bodyPr/>
          <a:lstStyle/>
          <a:p>
            <a:r>
              <a:rPr lang="en-US" dirty="0"/>
              <a:t>Word Relatedness</a:t>
            </a:r>
          </a:p>
        </p:txBody>
      </p:sp>
      <p:sp>
        <p:nvSpPr>
          <p:cNvPr id="3" name="Content Placeholder 2">
            <a:extLst>
              <a:ext uri="{FF2B5EF4-FFF2-40B4-BE49-F238E27FC236}">
                <a16:creationId xmlns:a16="http://schemas.microsoft.com/office/drawing/2014/main" id="{7216C543-494D-0F4B-998E-947D7A1BE39D}"/>
              </a:ext>
            </a:extLst>
          </p:cNvPr>
          <p:cNvSpPr>
            <a:spLocks noGrp="1"/>
          </p:cNvSpPr>
          <p:nvPr>
            <p:ph idx="1"/>
          </p:nvPr>
        </p:nvSpPr>
        <p:spPr/>
        <p:txBody>
          <a:bodyPr>
            <a:normAutofit/>
          </a:bodyPr>
          <a:lstStyle/>
          <a:p>
            <a:r>
              <a:rPr lang="en-US" dirty="0"/>
              <a:t>Words can still be </a:t>
            </a:r>
            <a:r>
              <a:rPr lang="en-US" b="1" dirty="0"/>
              <a:t>related</a:t>
            </a:r>
            <a:r>
              <a:rPr lang="en-US" b="1" i="1" dirty="0"/>
              <a:t> </a:t>
            </a:r>
            <a:r>
              <a:rPr lang="en-US" dirty="0"/>
              <a:t>in ways other than being similar to each other.   </a:t>
            </a:r>
          </a:p>
          <a:p>
            <a:r>
              <a:rPr lang="en-US" i="1" dirty="0"/>
              <a:t>Coffee</a:t>
            </a:r>
            <a:r>
              <a:rPr lang="en-US" dirty="0"/>
              <a:t> and </a:t>
            </a:r>
            <a:r>
              <a:rPr lang="en-US" i="1" dirty="0"/>
              <a:t>Cup </a:t>
            </a:r>
            <a:r>
              <a:rPr lang="en-US" dirty="0"/>
              <a:t>are </a:t>
            </a:r>
            <a:r>
              <a:rPr lang="en-US" b="1" dirty="0"/>
              <a:t>not</a:t>
            </a:r>
            <a:r>
              <a:rPr lang="en-US" dirty="0"/>
              <a:t> </a:t>
            </a:r>
            <a:r>
              <a:rPr lang="en-US" b="1" dirty="0"/>
              <a:t>similar </a:t>
            </a:r>
            <a:r>
              <a:rPr lang="en-US" dirty="0"/>
              <a:t>because they don’t share any features </a:t>
            </a:r>
          </a:p>
          <a:p>
            <a:pPr marL="457200" indent="-457200">
              <a:buFont typeface="+mj-lt"/>
              <a:buAutoNum type="arabicPeriod"/>
            </a:pPr>
            <a:r>
              <a:rPr lang="en-US" i="1" dirty="0"/>
              <a:t>coffee</a:t>
            </a:r>
            <a:r>
              <a:rPr lang="en-US" dirty="0"/>
              <a:t> is a plant or a beverage, </a:t>
            </a:r>
          </a:p>
          <a:p>
            <a:pPr marL="457200" indent="-457200">
              <a:buFont typeface="+mj-lt"/>
              <a:buAutoNum type="arabicPeriod"/>
            </a:pPr>
            <a:r>
              <a:rPr lang="en-US" i="1" dirty="0"/>
              <a:t>cup</a:t>
            </a:r>
            <a:r>
              <a:rPr lang="en-US" dirty="0"/>
              <a:t> is a manufactured object made in a useful shape</a:t>
            </a:r>
          </a:p>
          <a:p>
            <a:r>
              <a:rPr lang="en-US" dirty="0"/>
              <a:t>But they’re </a:t>
            </a:r>
            <a:r>
              <a:rPr lang="en-US" b="1" dirty="0"/>
              <a:t>related </a:t>
            </a:r>
            <a:r>
              <a:rPr lang="en-US" dirty="0"/>
              <a:t>by co-participating in the same </a:t>
            </a:r>
            <a:r>
              <a:rPr lang="en-US" b="1" dirty="0"/>
              <a:t>event.</a:t>
            </a:r>
          </a:p>
          <a:p>
            <a:r>
              <a:rPr lang="en-US" dirty="0"/>
              <a:t>Relatedness is measured with </a:t>
            </a:r>
            <a:r>
              <a:rPr lang="en-US" b="1" dirty="0"/>
              <a:t>word association </a:t>
            </a:r>
            <a:r>
              <a:rPr lang="en-US" dirty="0"/>
              <a:t>tests in psychology.</a:t>
            </a:r>
          </a:p>
          <a:p>
            <a:r>
              <a:rPr lang="en-US" dirty="0"/>
              <a:t>A</a:t>
            </a:r>
            <a:r>
              <a:rPr lang="en-US" b="1" dirty="0"/>
              <a:t> semantic field </a:t>
            </a:r>
            <a:r>
              <a:rPr lang="en-US" dirty="0"/>
              <a:t>is a set of words which cover a semantic domain and bear structured relations with each other.  </a:t>
            </a:r>
          </a:p>
          <a:p>
            <a:r>
              <a:rPr lang="en-US" b="1" dirty="0"/>
              <a:t>Hospitals</a:t>
            </a:r>
            <a:r>
              <a:rPr lang="en-US" dirty="0"/>
              <a:t>: </a:t>
            </a:r>
            <a:r>
              <a:rPr lang="en-US" i="1" dirty="0"/>
              <a:t>surgeon, scalpel, nurse, anesthetic, hospital</a:t>
            </a:r>
            <a:br>
              <a:rPr lang="en-US" dirty="0"/>
            </a:br>
            <a:r>
              <a:rPr lang="en-US" b="1" dirty="0"/>
              <a:t>Restaurants</a:t>
            </a:r>
            <a:r>
              <a:rPr lang="en-US" dirty="0"/>
              <a:t>: </a:t>
            </a:r>
            <a:r>
              <a:rPr lang="en-US" i="1" dirty="0"/>
              <a:t>waiter, menu, plate, food, chef</a:t>
            </a:r>
            <a:br>
              <a:rPr lang="en-US" dirty="0"/>
            </a:br>
            <a:r>
              <a:rPr lang="en-US" b="1" dirty="0"/>
              <a:t>Houses</a:t>
            </a:r>
            <a:r>
              <a:rPr lang="en-US" dirty="0"/>
              <a:t>: </a:t>
            </a:r>
            <a:r>
              <a:rPr lang="en-US" i="1" dirty="0"/>
              <a:t>family, door, roof, kitchen, bed</a:t>
            </a:r>
          </a:p>
          <a:p>
            <a:endParaRPr lang="en-US" b="1" dirty="0"/>
          </a:p>
          <a:p>
            <a:endParaRPr lang="en-US" dirty="0"/>
          </a:p>
          <a:p>
            <a:endParaRPr lang="en-US" dirty="0"/>
          </a:p>
        </p:txBody>
      </p:sp>
    </p:spTree>
    <p:extLst>
      <p:ext uri="{BB962C8B-B14F-4D97-AF65-F5344CB8AC3E}">
        <p14:creationId xmlns:p14="http://schemas.microsoft.com/office/powerpoint/2010/main" val="11047684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EE4CC1-0DB5-9243-B842-C0C6723E6CEF}"/>
              </a:ext>
            </a:extLst>
          </p:cNvPr>
          <p:cNvSpPr>
            <a:spLocks noGrp="1"/>
          </p:cNvSpPr>
          <p:nvPr>
            <p:ph type="title"/>
          </p:nvPr>
        </p:nvSpPr>
        <p:spPr/>
        <p:txBody>
          <a:bodyPr/>
          <a:lstStyle/>
          <a:p>
            <a:r>
              <a:rPr lang="en-US" dirty="0"/>
              <a:t>Semantic Roles</a:t>
            </a:r>
          </a:p>
        </p:txBody>
      </p:sp>
      <p:sp>
        <p:nvSpPr>
          <p:cNvPr id="3" name="Content Placeholder 2">
            <a:extLst>
              <a:ext uri="{FF2B5EF4-FFF2-40B4-BE49-F238E27FC236}">
                <a16:creationId xmlns:a16="http://schemas.microsoft.com/office/drawing/2014/main" id="{5C1156EF-06B8-7440-B47C-C94D92649CE0}"/>
              </a:ext>
            </a:extLst>
          </p:cNvPr>
          <p:cNvSpPr>
            <a:spLocks noGrp="1"/>
          </p:cNvSpPr>
          <p:nvPr>
            <p:ph idx="1"/>
          </p:nvPr>
        </p:nvSpPr>
        <p:spPr/>
        <p:txBody>
          <a:bodyPr/>
          <a:lstStyle/>
          <a:p>
            <a:r>
              <a:rPr lang="en-US" dirty="0"/>
              <a:t>An </a:t>
            </a:r>
            <a:r>
              <a:rPr lang="en-US" b="1" dirty="0"/>
              <a:t>event </a:t>
            </a:r>
            <a:r>
              <a:rPr lang="en-US" dirty="0"/>
              <a:t>like a commercial transaction described with different </a:t>
            </a:r>
            <a:r>
              <a:rPr lang="en-US" b="1" dirty="0"/>
              <a:t>verbs</a:t>
            </a:r>
            <a:r>
              <a:rPr lang="en-US" dirty="0"/>
              <a:t> </a:t>
            </a:r>
          </a:p>
          <a:p>
            <a:pPr marL="457200" indent="-457200">
              <a:buFont typeface="+mj-lt"/>
              <a:buAutoNum type="arabicPeriod"/>
            </a:pPr>
            <a:r>
              <a:rPr lang="en-US" i="1" dirty="0"/>
              <a:t>buy</a:t>
            </a:r>
            <a:r>
              <a:rPr lang="en-US" dirty="0"/>
              <a:t> (the event from the perspective of the buyer), </a:t>
            </a:r>
          </a:p>
          <a:p>
            <a:pPr marL="457200" indent="-457200">
              <a:buFont typeface="+mj-lt"/>
              <a:buAutoNum type="arabicPeriod"/>
            </a:pPr>
            <a:r>
              <a:rPr lang="en-US" i="1" dirty="0"/>
              <a:t>sell</a:t>
            </a:r>
            <a:r>
              <a:rPr lang="en-US" dirty="0"/>
              <a:t> (from the perspective of the seller), </a:t>
            </a:r>
          </a:p>
          <a:p>
            <a:pPr marL="457200" indent="-457200">
              <a:buFont typeface="+mj-lt"/>
              <a:buAutoNum type="arabicPeriod"/>
            </a:pPr>
            <a:r>
              <a:rPr lang="en-US" i="1" dirty="0"/>
              <a:t>pay</a:t>
            </a:r>
            <a:r>
              <a:rPr lang="en-US" dirty="0"/>
              <a:t> (focusing on the monetary aspect), </a:t>
            </a:r>
          </a:p>
          <a:p>
            <a:r>
              <a:rPr lang="en-US" dirty="0"/>
              <a:t>Or with nouns like </a:t>
            </a:r>
            <a:r>
              <a:rPr lang="en-US" i="1" dirty="0"/>
              <a:t>buyer</a:t>
            </a:r>
            <a:r>
              <a:rPr lang="en-US" dirty="0"/>
              <a:t>. </a:t>
            </a:r>
          </a:p>
          <a:p>
            <a:r>
              <a:rPr lang="en-US" b="1" dirty="0"/>
              <a:t>Frames </a:t>
            </a:r>
            <a:r>
              <a:rPr lang="en-US" dirty="0"/>
              <a:t>encode </a:t>
            </a:r>
            <a:r>
              <a:rPr lang="en-US" b="1" dirty="0"/>
              <a:t>semantic roles </a:t>
            </a:r>
            <a:r>
              <a:rPr lang="en-US" dirty="0"/>
              <a:t>(like </a:t>
            </a:r>
            <a:r>
              <a:rPr lang="en-US" i="1" dirty="0"/>
              <a:t>buyer, seller, goods, money</a:t>
            </a:r>
            <a:r>
              <a:rPr lang="en-US" dirty="0"/>
              <a:t>), and the words in a sentence that take on these roles.</a:t>
            </a:r>
          </a:p>
        </p:txBody>
      </p:sp>
    </p:spTree>
    <p:extLst>
      <p:ext uri="{BB962C8B-B14F-4D97-AF65-F5344CB8AC3E}">
        <p14:creationId xmlns:p14="http://schemas.microsoft.com/office/powerpoint/2010/main" val="36114733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0AEB77-D748-7642-BB64-0466E2E7733F}"/>
              </a:ext>
            </a:extLst>
          </p:cNvPr>
          <p:cNvSpPr>
            <a:spLocks noGrp="1"/>
          </p:cNvSpPr>
          <p:nvPr>
            <p:ph type="title"/>
          </p:nvPr>
        </p:nvSpPr>
        <p:spPr/>
        <p:txBody>
          <a:bodyPr/>
          <a:lstStyle/>
          <a:p>
            <a:r>
              <a:rPr lang="en-US" dirty="0"/>
              <a:t>Word Meaning</a:t>
            </a:r>
          </a:p>
        </p:txBody>
      </p:sp>
      <p:sp>
        <p:nvSpPr>
          <p:cNvPr id="3" name="Content Placeholder 2">
            <a:extLst>
              <a:ext uri="{FF2B5EF4-FFF2-40B4-BE49-F238E27FC236}">
                <a16:creationId xmlns:a16="http://schemas.microsoft.com/office/drawing/2014/main" id="{0D639EFF-DE1B-164E-9663-C127DE39A567}"/>
              </a:ext>
            </a:extLst>
          </p:cNvPr>
          <p:cNvSpPr>
            <a:spLocks noGrp="1"/>
          </p:cNvSpPr>
          <p:nvPr>
            <p:ph idx="1"/>
          </p:nvPr>
        </p:nvSpPr>
        <p:spPr/>
        <p:txBody>
          <a:bodyPr>
            <a:normAutofit/>
          </a:bodyPr>
          <a:lstStyle/>
          <a:p>
            <a:r>
              <a:rPr lang="en-US" dirty="0"/>
              <a:t>How should we </a:t>
            </a:r>
            <a:r>
              <a:rPr lang="en-US" b="1" dirty="0"/>
              <a:t>represent</a:t>
            </a:r>
            <a:r>
              <a:rPr lang="en-US" dirty="0"/>
              <a:t> the </a:t>
            </a:r>
            <a:r>
              <a:rPr lang="en-US" b="1" dirty="0"/>
              <a:t>meaning</a:t>
            </a:r>
            <a:r>
              <a:rPr lang="en-US" dirty="0"/>
              <a:t> of a word?</a:t>
            </a:r>
          </a:p>
          <a:p>
            <a:r>
              <a:rPr lang="en-US" dirty="0"/>
              <a:t>In N-gram LMs we represented words as a string of letters or as an index in a vocabulary list.  </a:t>
            </a:r>
          </a:p>
          <a:p>
            <a:r>
              <a:rPr lang="en-US" dirty="0"/>
              <a:t>Ideally, we want a meaning representation to encode:</a:t>
            </a:r>
          </a:p>
          <a:p>
            <a:pPr marL="457200" indent="-457200">
              <a:buFont typeface="+mj-lt"/>
              <a:buAutoNum type="arabicPeriod"/>
            </a:pPr>
            <a:r>
              <a:rPr lang="en-US" b="1" dirty="0"/>
              <a:t>Synonyms</a:t>
            </a:r>
            <a:r>
              <a:rPr lang="en-US" dirty="0"/>
              <a:t> – words that have similar meanings</a:t>
            </a:r>
          </a:p>
          <a:p>
            <a:pPr marL="457200" indent="-457200">
              <a:buFont typeface="+mj-lt"/>
              <a:buAutoNum type="arabicPeriod"/>
            </a:pPr>
            <a:r>
              <a:rPr lang="en-US" b="1" dirty="0"/>
              <a:t>Antonyms</a:t>
            </a:r>
            <a:r>
              <a:rPr lang="en-US" dirty="0"/>
              <a:t> – words that have opposite meanings</a:t>
            </a:r>
          </a:p>
          <a:p>
            <a:pPr marL="457200" indent="-457200">
              <a:buFont typeface="+mj-lt"/>
              <a:buAutoNum type="arabicPeriod"/>
            </a:pPr>
            <a:r>
              <a:rPr lang="en-US" b="1" dirty="0"/>
              <a:t>Connotations</a:t>
            </a:r>
            <a:r>
              <a:rPr lang="en-US" dirty="0"/>
              <a:t> – words that are positive or negative</a:t>
            </a:r>
          </a:p>
          <a:p>
            <a:pPr marL="457200" indent="-457200">
              <a:buFont typeface="+mj-lt"/>
              <a:buAutoNum type="arabicPeriod"/>
            </a:pPr>
            <a:r>
              <a:rPr lang="en-US" b="1" dirty="0"/>
              <a:t>Semantic Roles </a:t>
            </a:r>
            <a:r>
              <a:rPr lang="en-US" dirty="0"/>
              <a:t>– </a:t>
            </a:r>
            <a:r>
              <a:rPr lang="en-US" i="1" dirty="0"/>
              <a:t>buy, sell</a:t>
            </a:r>
            <a:r>
              <a:rPr lang="en-US" dirty="0"/>
              <a:t>, and </a:t>
            </a:r>
            <a:r>
              <a:rPr lang="en-US" i="1" dirty="0"/>
              <a:t>pay </a:t>
            </a:r>
            <a:r>
              <a:rPr lang="en-US" dirty="0"/>
              <a:t>are different parts of the same underlying </a:t>
            </a:r>
            <a:r>
              <a:rPr lang="en-US" i="1" dirty="0"/>
              <a:t>purchasing</a:t>
            </a:r>
            <a:r>
              <a:rPr lang="en-US" dirty="0"/>
              <a:t> event </a:t>
            </a:r>
          </a:p>
          <a:p>
            <a:pPr marL="457200" indent="-457200">
              <a:buFont typeface="+mj-lt"/>
              <a:buAutoNum type="arabicPeriod"/>
            </a:pPr>
            <a:r>
              <a:rPr lang="en-US" dirty="0"/>
              <a:t>Support for </a:t>
            </a:r>
            <a:r>
              <a:rPr lang="en-US" b="1" dirty="0"/>
              <a:t>entailment</a:t>
            </a:r>
          </a:p>
        </p:txBody>
      </p:sp>
    </p:spTree>
    <p:extLst>
      <p:ext uri="{BB962C8B-B14F-4D97-AF65-F5344CB8AC3E}">
        <p14:creationId xmlns:p14="http://schemas.microsoft.com/office/powerpoint/2010/main" val="24885840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F8C5A-3BB1-0548-94FC-16FE0D8C0C07}"/>
              </a:ext>
            </a:extLst>
          </p:cNvPr>
          <p:cNvSpPr>
            <a:spLocks noGrp="1"/>
          </p:cNvSpPr>
          <p:nvPr>
            <p:ph type="title"/>
          </p:nvPr>
        </p:nvSpPr>
        <p:spPr/>
        <p:txBody>
          <a:bodyPr/>
          <a:lstStyle/>
          <a:p>
            <a:r>
              <a:rPr lang="en-US" dirty="0"/>
              <a:t>Connotation </a:t>
            </a:r>
          </a:p>
        </p:txBody>
      </p:sp>
      <p:sp>
        <p:nvSpPr>
          <p:cNvPr id="3" name="Content Placeholder 2">
            <a:extLst>
              <a:ext uri="{FF2B5EF4-FFF2-40B4-BE49-F238E27FC236}">
                <a16:creationId xmlns:a16="http://schemas.microsoft.com/office/drawing/2014/main" id="{46594726-CD89-AF4F-9BF1-D52617AFECFC}"/>
              </a:ext>
            </a:extLst>
          </p:cNvPr>
          <p:cNvSpPr>
            <a:spLocks noGrp="1"/>
          </p:cNvSpPr>
          <p:nvPr>
            <p:ph idx="1"/>
          </p:nvPr>
        </p:nvSpPr>
        <p:spPr/>
        <p:txBody>
          <a:bodyPr/>
          <a:lstStyle/>
          <a:p>
            <a:r>
              <a:rPr lang="en-US" dirty="0"/>
              <a:t>Words have </a:t>
            </a:r>
            <a:r>
              <a:rPr lang="en-US" b="1" dirty="0"/>
              <a:t>affective meanings </a:t>
            </a:r>
            <a:r>
              <a:rPr lang="en-US" dirty="0"/>
              <a:t>or </a:t>
            </a:r>
            <a:r>
              <a:rPr lang="en-US" b="1" dirty="0"/>
              <a:t>connotations. </a:t>
            </a:r>
            <a:r>
              <a:rPr lang="en-US" dirty="0"/>
              <a:t>Three important dimensions of affective meaning. </a:t>
            </a:r>
          </a:p>
          <a:p>
            <a:pPr marL="457200" indent="-457200">
              <a:buFont typeface="+mj-lt"/>
              <a:buAutoNum type="arabicPeriod"/>
            </a:pPr>
            <a:r>
              <a:rPr lang="en-US" i="1" dirty="0"/>
              <a:t>Valence</a:t>
            </a:r>
            <a:r>
              <a:rPr lang="en-US" dirty="0"/>
              <a:t> – the pleasantness of the stimulus</a:t>
            </a:r>
          </a:p>
          <a:p>
            <a:pPr marL="457200" indent="-457200">
              <a:buFont typeface="+mj-lt"/>
              <a:buAutoNum type="arabicPeriod"/>
            </a:pPr>
            <a:r>
              <a:rPr lang="en-US" i="1" dirty="0"/>
              <a:t>Arousal</a:t>
            </a:r>
            <a:r>
              <a:rPr lang="en-US" dirty="0"/>
              <a:t> – the intensity of emotion provoked by the stimulus</a:t>
            </a:r>
          </a:p>
          <a:p>
            <a:pPr marL="457200" indent="-457200">
              <a:buFont typeface="+mj-lt"/>
              <a:buAutoNum type="arabicPeriod"/>
            </a:pPr>
            <a:r>
              <a:rPr lang="en-US" i="1" dirty="0"/>
              <a:t>Dominance</a:t>
            </a:r>
            <a:r>
              <a:rPr lang="en-US" dirty="0"/>
              <a:t> – the degree of control exerted by the stimulus </a:t>
            </a:r>
          </a:p>
          <a:p>
            <a:endParaRPr lang="en-US" b="1" dirty="0"/>
          </a:p>
        </p:txBody>
      </p:sp>
      <p:graphicFrame>
        <p:nvGraphicFramePr>
          <p:cNvPr id="4" name="Table 3">
            <a:extLst>
              <a:ext uri="{FF2B5EF4-FFF2-40B4-BE49-F238E27FC236}">
                <a16:creationId xmlns:a16="http://schemas.microsoft.com/office/drawing/2014/main" id="{80A5BAA9-ACFE-1443-A280-3E5B3D5EE5F0}"/>
              </a:ext>
            </a:extLst>
          </p:cNvPr>
          <p:cNvGraphicFramePr>
            <a:graphicFrameLocks noGrp="1"/>
          </p:cNvGraphicFramePr>
          <p:nvPr/>
        </p:nvGraphicFramePr>
        <p:xfrm>
          <a:off x="2895600" y="4114800"/>
          <a:ext cx="6096000" cy="2225040"/>
        </p:xfrm>
        <a:graphic>
          <a:graphicData uri="http://schemas.openxmlformats.org/drawingml/2006/table">
            <a:tbl>
              <a:tblPr firstRow="1" bandRow="1">
                <a:tableStyleId>{5C22544A-7EE6-4342-B048-85BDC9FD1C3A}</a:tableStyleId>
              </a:tblPr>
              <a:tblGrid>
                <a:gridCol w="1524000">
                  <a:extLst>
                    <a:ext uri="{9D8B030D-6E8A-4147-A177-3AD203B41FA5}">
                      <a16:colId xmlns:a16="http://schemas.microsoft.com/office/drawing/2014/main" val="3131462321"/>
                    </a:ext>
                  </a:extLst>
                </a:gridCol>
                <a:gridCol w="1524000">
                  <a:extLst>
                    <a:ext uri="{9D8B030D-6E8A-4147-A177-3AD203B41FA5}">
                      <a16:colId xmlns:a16="http://schemas.microsoft.com/office/drawing/2014/main" val="1414085313"/>
                    </a:ext>
                  </a:extLst>
                </a:gridCol>
                <a:gridCol w="1524000">
                  <a:extLst>
                    <a:ext uri="{9D8B030D-6E8A-4147-A177-3AD203B41FA5}">
                      <a16:colId xmlns:a16="http://schemas.microsoft.com/office/drawing/2014/main" val="3076455945"/>
                    </a:ext>
                  </a:extLst>
                </a:gridCol>
                <a:gridCol w="1524000">
                  <a:extLst>
                    <a:ext uri="{9D8B030D-6E8A-4147-A177-3AD203B41FA5}">
                      <a16:colId xmlns:a16="http://schemas.microsoft.com/office/drawing/2014/main" val="1994542171"/>
                    </a:ext>
                  </a:extLst>
                </a:gridCol>
              </a:tblGrid>
              <a:tr h="370840">
                <a:tc>
                  <a:txBody>
                    <a:bodyPr/>
                    <a:lstStyle/>
                    <a:p>
                      <a:pPr algn="l" fontAlgn="b"/>
                      <a:endParaRPr lang="en-US" sz="2000" b="0" i="0" u="none" strike="noStrike" baseline="0">
                        <a:solidFill>
                          <a:schemeClr val="bg1"/>
                        </a:solidFill>
                        <a:effectLst/>
                        <a:latin typeface="Calibri" panose="020F0502020204030204" pitchFamily="34" charset="0"/>
                      </a:endParaRPr>
                    </a:p>
                  </a:txBody>
                  <a:tcPr marL="9525" marR="9525" marT="9525" marB="0" anchor="b"/>
                </a:tc>
                <a:tc>
                  <a:txBody>
                    <a:bodyPr/>
                    <a:lstStyle/>
                    <a:p>
                      <a:pPr algn="ctr" fontAlgn="b"/>
                      <a:r>
                        <a:rPr lang="en-US" sz="2000" b="0" i="0" u="none" strike="noStrike" baseline="0" dirty="0">
                          <a:solidFill>
                            <a:schemeClr val="bg1"/>
                          </a:solidFill>
                          <a:effectLst/>
                          <a:latin typeface="Calibri" panose="020F0502020204030204" pitchFamily="34" charset="0"/>
                        </a:rPr>
                        <a:t>Valence</a:t>
                      </a:r>
                    </a:p>
                  </a:txBody>
                  <a:tcPr marL="9525" marR="9525" marT="9525" marB="0" anchor="b"/>
                </a:tc>
                <a:tc>
                  <a:txBody>
                    <a:bodyPr/>
                    <a:lstStyle/>
                    <a:p>
                      <a:pPr algn="ctr" fontAlgn="b"/>
                      <a:r>
                        <a:rPr lang="en-US" sz="2000" b="0" i="0" u="none" strike="noStrike" baseline="0">
                          <a:solidFill>
                            <a:schemeClr val="bg1"/>
                          </a:solidFill>
                          <a:effectLst/>
                          <a:latin typeface="Calibri" panose="020F0502020204030204" pitchFamily="34" charset="0"/>
                        </a:rPr>
                        <a:t>Arousal</a:t>
                      </a:r>
                    </a:p>
                  </a:txBody>
                  <a:tcPr marL="9525" marR="9525" marT="9525" marB="0" anchor="b"/>
                </a:tc>
                <a:tc>
                  <a:txBody>
                    <a:bodyPr/>
                    <a:lstStyle/>
                    <a:p>
                      <a:pPr algn="ctr" fontAlgn="b"/>
                      <a:r>
                        <a:rPr lang="en-US" sz="2000" b="0" i="0" u="none" strike="noStrike" baseline="0">
                          <a:solidFill>
                            <a:schemeClr val="bg1"/>
                          </a:solidFill>
                          <a:effectLst/>
                          <a:latin typeface="Calibri" panose="020F0502020204030204" pitchFamily="34" charset="0"/>
                        </a:rPr>
                        <a:t>Dominance</a:t>
                      </a:r>
                    </a:p>
                  </a:txBody>
                  <a:tcPr marL="9525" marR="9525" marT="9525" marB="0" anchor="b"/>
                </a:tc>
                <a:extLst>
                  <a:ext uri="{0D108BD9-81ED-4DB2-BD59-A6C34878D82A}">
                    <a16:rowId xmlns:a16="http://schemas.microsoft.com/office/drawing/2014/main" val="921826807"/>
                  </a:ext>
                </a:extLst>
              </a:tr>
              <a:tr h="370840">
                <a:tc>
                  <a:txBody>
                    <a:bodyPr/>
                    <a:lstStyle/>
                    <a:p>
                      <a:pPr algn="l" fontAlgn="b"/>
                      <a:r>
                        <a:rPr lang="en-US" sz="2000" b="0" i="0" u="none" strike="noStrike" baseline="0" dirty="0">
                          <a:solidFill>
                            <a:schemeClr val="tx1"/>
                          </a:solidFill>
                          <a:effectLst/>
                          <a:latin typeface="Calibri" panose="020F0502020204030204" pitchFamily="34" charset="0"/>
                        </a:rPr>
                        <a:t>courageous</a:t>
                      </a:r>
                    </a:p>
                  </a:txBody>
                  <a:tcPr marL="9525" marR="9525" marT="9525" marB="0" anchor="b"/>
                </a:tc>
                <a:tc>
                  <a:txBody>
                    <a:bodyPr/>
                    <a:lstStyle/>
                    <a:p>
                      <a:pPr algn="ctr" fontAlgn="b"/>
                      <a:r>
                        <a:rPr lang="en-US" sz="2000" b="0" i="0" u="none" strike="noStrike" baseline="0" dirty="0">
                          <a:solidFill>
                            <a:schemeClr val="tx1"/>
                          </a:solidFill>
                          <a:effectLst/>
                          <a:latin typeface="Calibri" panose="020F0502020204030204" pitchFamily="34" charset="0"/>
                        </a:rPr>
                        <a:t>8.05</a:t>
                      </a:r>
                    </a:p>
                  </a:txBody>
                  <a:tcPr marL="9525" marR="9525" marT="9525" marB="0" anchor="b"/>
                </a:tc>
                <a:tc>
                  <a:txBody>
                    <a:bodyPr/>
                    <a:lstStyle/>
                    <a:p>
                      <a:pPr algn="ctr" fontAlgn="b"/>
                      <a:r>
                        <a:rPr lang="en-US" sz="2000" b="0" i="0" u="none" strike="noStrike" baseline="0">
                          <a:solidFill>
                            <a:schemeClr val="tx1"/>
                          </a:solidFill>
                          <a:effectLst/>
                          <a:latin typeface="Calibri" panose="020F0502020204030204" pitchFamily="34" charset="0"/>
                        </a:rPr>
                        <a:t>5.5</a:t>
                      </a:r>
                    </a:p>
                  </a:txBody>
                  <a:tcPr marL="9525" marR="9525" marT="9525" marB="0" anchor="b"/>
                </a:tc>
                <a:tc>
                  <a:txBody>
                    <a:bodyPr/>
                    <a:lstStyle/>
                    <a:p>
                      <a:pPr algn="ctr" fontAlgn="b"/>
                      <a:r>
                        <a:rPr lang="en-US" sz="2000" b="0" i="0" u="none" strike="noStrike" baseline="0">
                          <a:solidFill>
                            <a:schemeClr val="tx1"/>
                          </a:solidFill>
                          <a:effectLst/>
                          <a:latin typeface="Calibri" panose="020F0502020204030204" pitchFamily="34" charset="0"/>
                        </a:rPr>
                        <a:t>7.38</a:t>
                      </a:r>
                    </a:p>
                  </a:txBody>
                  <a:tcPr marL="9525" marR="9525" marT="9525" marB="0" anchor="b"/>
                </a:tc>
                <a:extLst>
                  <a:ext uri="{0D108BD9-81ED-4DB2-BD59-A6C34878D82A}">
                    <a16:rowId xmlns:a16="http://schemas.microsoft.com/office/drawing/2014/main" val="3499383353"/>
                  </a:ext>
                </a:extLst>
              </a:tr>
              <a:tr h="370840">
                <a:tc>
                  <a:txBody>
                    <a:bodyPr/>
                    <a:lstStyle/>
                    <a:p>
                      <a:pPr algn="l" fontAlgn="b"/>
                      <a:r>
                        <a:rPr lang="en-US" sz="2000" b="0" i="0" u="none" strike="noStrike" baseline="0">
                          <a:solidFill>
                            <a:schemeClr val="tx1"/>
                          </a:solidFill>
                          <a:effectLst/>
                          <a:latin typeface="Calibri" panose="020F0502020204030204" pitchFamily="34" charset="0"/>
                        </a:rPr>
                        <a:t>music</a:t>
                      </a:r>
                    </a:p>
                  </a:txBody>
                  <a:tcPr marL="9525" marR="9525" marT="9525" marB="0" anchor="b"/>
                </a:tc>
                <a:tc>
                  <a:txBody>
                    <a:bodyPr/>
                    <a:lstStyle/>
                    <a:p>
                      <a:pPr algn="ctr" fontAlgn="b"/>
                      <a:r>
                        <a:rPr lang="en-US" sz="2000" b="0" i="0" u="none" strike="noStrike" baseline="0">
                          <a:solidFill>
                            <a:schemeClr val="tx1"/>
                          </a:solidFill>
                          <a:effectLst/>
                          <a:latin typeface="Calibri" panose="020F0502020204030204" pitchFamily="34" charset="0"/>
                        </a:rPr>
                        <a:t>7.67</a:t>
                      </a:r>
                    </a:p>
                  </a:txBody>
                  <a:tcPr marL="9525" marR="9525" marT="9525" marB="0" anchor="b"/>
                </a:tc>
                <a:tc>
                  <a:txBody>
                    <a:bodyPr/>
                    <a:lstStyle/>
                    <a:p>
                      <a:pPr algn="ctr" fontAlgn="b"/>
                      <a:r>
                        <a:rPr lang="en-US" sz="2000" b="0" i="0" u="none" strike="noStrike" baseline="0">
                          <a:solidFill>
                            <a:schemeClr val="tx1"/>
                          </a:solidFill>
                          <a:effectLst/>
                          <a:latin typeface="Calibri" panose="020F0502020204030204" pitchFamily="34" charset="0"/>
                        </a:rPr>
                        <a:t>5.57</a:t>
                      </a:r>
                    </a:p>
                  </a:txBody>
                  <a:tcPr marL="9525" marR="9525" marT="9525" marB="0" anchor="b"/>
                </a:tc>
                <a:tc>
                  <a:txBody>
                    <a:bodyPr/>
                    <a:lstStyle/>
                    <a:p>
                      <a:pPr algn="ctr" fontAlgn="b"/>
                      <a:r>
                        <a:rPr lang="en-US" sz="2000" b="0" i="0" u="none" strike="noStrike" baseline="0">
                          <a:solidFill>
                            <a:schemeClr val="tx1"/>
                          </a:solidFill>
                          <a:effectLst/>
                          <a:latin typeface="Calibri" panose="020F0502020204030204" pitchFamily="34" charset="0"/>
                        </a:rPr>
                        <a:t>6.5</a:t>
                      </a:r>
                    </a:p>
                  </a:txBody>
                  <a:tcPr marL="9525" marR="9525" marT="9525" marB="0" anchor="b"/>
                </a:tc>
                <a:extLst>
                  <a:ext uri="{0D108BD9-81ED-4DB2-BD59-A6C34878D82A}">
                    <a16:rowId xmlns:a16="http://schemas.microsoft.com/office/drawing/2014/main" val="2876800888"/>
                  </a:ext>
                </a:extLst>
              </a:tr>
              <a:tr h="370840">
                <a:tc>
                  <a:txBody>
                    <a:bodyPr/>
                    <a:lstStyle/>
                    <a:p>
                      <a:pPr algn="l" fontAlgn="b"/>
                      <a:r>
                        <a:rPr lang="en-US" sz="2000" b="0" i="0" u="none" strike="noStrike" baseline="0">
                          <a:solidFill>
                            <a:schemeClr val="tx1"/>
                          </a:solidFill>
                          <a:effectLst/>
                          <a:latin typeface="Calibri" panose="020F0502020204030204" pitchFamily="34" charset="0"/>
                        </a:rPr>
                        <a:t>heartbreak</a:t>
                      </a:r>
                    </a:p>
                  </a:txBody>
                  <a:tcPr marL="9525" marR="9525" marT="9525" marB="0" anchor="b"/>
                </a:tc>
                <a:tc>
                  <a:txBody>
                    <a:bodyPr/>
                    <a:lstStyle/>
                    <a:p>
                      <a:pPr algn="ctr" fontAlgn="b"/>
                      <a:r>
                        <a:rPr lang="en-US" sz="2000" b="0" i="0" u="none" strike="noStrike" baseline="0">
                          <a:solidFill>
                            <a:schemeClr val="tx1"/>
                          </a:solidFill>
                          <a:effectLst/>
                          <a:latin typeface="Calibri" panose="020F0502020204030204" pitchFamily="34" charset="0"/>
                        </a:rPr>
                        <a:t>2.45</a:t>
                      </a:r>
                    </a:p>
                  </a:txBody>
                  <a:tcPr marL="9525" marR="9525" marT="9525" marB="0" anchor="b"/>
                </a:tc>
                <a:tc>
                  <a:txBody>
                    <a:bodyPr/>
                    <a:lstStyle/>
                    <a:p>
                      <a:pPr algn="ctr" fontAlgn="b"/>
                      <a:r>
                        <a:rPr lang="en-US" sz="2000" b="0" i="0" u="none" strike="noStrike" baseline="0" dirty="0">
                          <a:solidFill>
                            <a:schemeClr val="tx1"/>
                          </a:solidFill>
                          <a:effectLst/>
                          <a:latin typeface="Calibri" panose="020F0502020204030204" pitchFamily="34" charset="0"/>
                        </a:rPr>
                        <a:t>5.65</a:t>
                      </a:r>
                    </a:p>
                  </a:txBody>
                  <a:tcPr marL="9525" marR="9525" marT="9525" marB="0" anchor="b"/>
                </a:tc>
                <a:tc>
                  <a:txBody>
                    <a:bodyPr/>
                    <a:lstStyle/>
                    <a:p>
                      <a:pPr algn="ctr" fontAlgn="b"/>
                      <a:r>
                        <a:rPr lang="en-US" sz="2000" b="0" i="0" u="none" strike="noStrike" baseline="0" dirty="0">
                          <a:solidFill>
                            <a:schemeClr val="tx1"/>
                          </a:solidFill>
                          <a:effectLst/>
                          <a:latin typeface="Calibri" panose="020F0502020204030204" pitchFamily="34" charset="0"/>
                        </a:rPr>
                        <a:t>3.58</a:t>
                      </a:r>
                    </a:p>
                  </a:txBody>
                  <a:tcPr marL="9525" marR="9525" marT="9525" marB="0" anchor="b"/>
                </a:tc>
                <a:extLst>
                  <a:ext uri="{0D108BD9-81ED-4DB2-BD59-A6C34878D82A}">
                    <a16:rowId xmlns:a16="http://schemas.microsoft.com/office/drawing/2014/main" val="2352015213"/>
                  </a:ext>
                </a:extLst>
              </a:tr>
              <a:tr h="370840">
                <a:tc>
                  <a:txBody>
                    <a:bodyPr/>
                    <a:lstStyle/>
                    <a:p>
                      <a:pPr algn="l" fontAlgn="b"/>
                      <a:r>
                        <a:rPr lang="en-US" sz="2000" b="0" i="0" u="none" strike="noStrike" baseline="0">
                          <a:solidFill>
                            <a:schemeClr val="tx1"/>
                          </a:solidFill>
                          <a:effectLst/>
                          <a:latin typeface="Calibri" panose="020F0502020204030204" pitchFamily="34" charset="0"/>
                        </a:rPr>
                        <a:t>cub</a:t>
                      </a:r>
                    </a:p>
                  </a:txBody>
                  <a:tcPr marL="9525" marR="9525" marT="9525" marB="0" anchor="b"/>
                </a:tc>
                <a:tc>
                  <a:txBody>
                    <a:bodyPr/>
                    <a:lstStyle/>
                    <a:p>
                      <a:pPr algn="ctr" fontAlgn="b"/>
                      <a:r>
                        <a:rPr lang="en-US" sz="2000" b="0" i="0" u="none" strike="noStrike" baseline="0">
                          <a:solidFill>
                            <a:schemeClr val="tx1"/>
                          </a:solidFill>
                          <a:effectLst/>
                          <a:latin typeface="Calibri" panose="020F0502020204030204" pitchFamily="34" charset="0"/>
                        </a:rPr>
                        <a:t>6.71</a:t>
                      </a:r>
                    </a:p>
                  </a:txBody>
                  <a:tcPr marL="9525" marR="9525" marT="9525" marB="0" anchor="b"/>
                </a:tc>
                <a:tc>
                  <a:txBody>
                    <a:bodyPr/>
                    <a:lstStyle/>
                    <a:p>
                      <a:pPr algn="ctr" fontAlgn="b"/>
                      <a:r>
                        <a:rPr lang="en-US" sz="2000" b="0" i="0" u="none" strike="noStrike" baseline="0">
                          <a:solidFill>
                            <a:schemeClr val="tx1"/>
                          </a:solidFill>
                          <a:effectLst/>
                          <a:latin typeface="Calibri" panose="020F0502020204030204" pitchFamily="34" charset="0"/>
                        </a:rPr>
                        <a:t>3.95</a:t>
                      </a:r>
                    </a:p>
                  </a:txBody>
                  <a:tcPr marL="9525" marR="9525" marT="9525" marB="0" anchor="b"/>
                </a:tc>
                <a:tc>
                  <a:txBody>
                    <a:bodyPr/>
                    <a:lstStyle/>
                    <a:p>
                      <a:pPr algn="ctr" fontAlgn="b"/>
                      <a:r>
                        <a:rPr lang="en-US" sz="2000" b="0" i="0" u="none" strike="noStrike" baseline="0">
                          <a:solidFill>
                            <a:schemeClr val="tx1"/>
                          </a:solidFill>
                          <a:effectLst/>
                          <a:latin typeface="Calibri" panose="020F0502020204030204" pitchFamily="34" charset="0"/>
                        </a:rPr>
                        <a:t>4.24</a:t>
                      </a:r>
                    </a:p>
                  </a:txBody>
                  <a:tcPr marL="9525" marR="9525" marT="9525" marB="0" anchor="b"/>
                </a:tc>
                <a:extLst>
                  <a:ext uri="{0D108BD9-81ED-4DB2-BD59-A6C34878D82A}">
                    <a16:rowId xmlns:a16="http://schemas.microsoft.com/office/drawing/2014/main" val="338094595"/>
                  </a:ext>
                </a:extLst>
              </a:tr>
              <a:tr h="370840">
                <a:tc>
                  <a:txBody>
                    <a:bodyPr/>
                    <a:lstStyle/>
                    <a:p>
                      <a:pPr algn="l" fontAlgn="b"/>
                      <a:r>
                        <a:rPr lang="en-US" sz="2000" b="0" i="0" u="none" strike="noStrike" baseline="0">
                          <a:solidFill>
                            <a:schemeClr val="tx1"/>
                          </a:solidFill>
                          <a:effectLst/>
                          <a:latin typeface="Calibri" panose="020F0502020204030204" pitchFamily="34" charset="0"/>
                        </a:rPr>
                        <a:t>life</a:t>
                      </a:r>
                    </a:p>
                  </a:txBody>
                  <a:tcPr marL="9525" marR="9525" marT="9525" marB="0" anchor="b"/>
                </a:tc>
                <a:tc>
                  <a:txBody>
                    <a:bodyPr/>
                    <a:lstStyle/>
                    <a:p>
                      <a:pPr algn="ctr" fontAlgn="b"/>
                      <a:r>
                        <a:rPr lang="en-US" sz="2000" b="0" i="0" u="none" strike="noStrike" baseline="0" dirty="0">
                          <a:solidFill>
                            <a:schemeClr val="tx1"/>
                          </a:solidFill>
                          <a:effectLst/>
                          <a:latin typeface="Calibri" panose="020F0502020204030204" pitchFamily="34" charset="0"/>
                        </a:rPr>
                        <a:t>6.68</a:t>
                      </a:r>
                    </a:p>
                  </a:txBody>
                  <a:tcPr marL="9525" marR="9525" marT="9525" marB="0" anchor="b"/>
                </a:tc>
                <a:tc>
                  <a:txBody>
                    <a:bodyPr/>
                    <a:lstStyle/>
                    <a:p>
                      <a:pPr algn="ctr" fontAlgn="b"/>
                      <a:r>
                        <a:rPr lang="en-US" sz="2000" b="0" i="0" u="none" strike="noStrike" baseline="0" dirty="0">
                          <a:solidFill>
                            <a:schemeClr val="tx1"/>
                          </a:solidFill>
                          <a:effectLst/>
                          <a:latin typeface="Calibri" panose="020F0502020204030204" pitchFamily="34" charset="0"/>
                        </a:rPr>
                        <a:t>5.59</a:t>
                      </a:r>
                    </a:p>
                  </a:txBody>
                  <a:tcPr marL="9525" marR="9525" marT="9525" marB="0" anchor="b"/>
                </a:tc>
                <a:tc>
                  <a:txBody>
                    <a:bodyPr/>
                    <a:lstStyle/>
                    <a:p>
                      <a:pPr algn="ctr" fontAlgn="b"/>
                      <a:r>
                        <a:rPr lang="en-US" sz="2000" b="0" i="0" u="none" strike="noStrike" baseline="0" dirty="0">
                          <a:solidFill>
                            <a:schemeClr val="tx1"/>
                          </a:solidFill>
                          <a:effectLst/>
                          <a:latin typeface="Calibri" panose="020F0502020204030204" pitchFamily="34" charset="0"/>
                        </a:rPr>
                        <a:t>5.89</a:t>
                      </a:r>
                    </a:p>
                  </a:txBody>
                  <a:tcPr marL="9525" marR="9525" marT="9525" marB="0" anchor="b"/>
                </a:tc>
                <a:extLst>
                  <a:ext uri="{0D108BD9-81ED-4DB2-BD59-A6C34878D82A}">
                    <a16:rowId xmlns:a16="http://schemas.microsoft.com/office/drawing/2014/main" val="2858226132"/>
                  </a:ext>
                </a:extLst>
              </a:tr>
            </a:tbl>
          </a:graphicData>
        </a:graphic>
      </p:graphicFrame>
    </p:spTree>
    <p:extLst>
      <p:ext uri="{BB962C8B-B14F-4D97-AF65-F5344CB8AC3E}">
        <p14:creationId xmlns:p14="http://schemas.microsoft.com/office/powerpoint/2010/main" val="673079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7CD96C-CD6E-2D41-9AD3-D9D7D48264C8}"/>
              </a:ext>
            </a:extLst>
          </p:cNvPr>
          <p:cNvSpPr>
            <a:spLocks noGrp="1"/>
          </p:cNvSpPr>
          <p:nvPr>
            <p:ph type="title"/>
          </p:nvPr>
        </p:nvSpPr>
        <p:spPr/>
        <p:txBody>
          <a:bodyPr/>
          <a:lstStyle/>
          <a:p>
            <a:r>
              <a:rPr lang="en-US" dirty="0"/>
              <a:t>Points in space</a:t>
            </a:r>
          </a:p>
        </p:txBody>
      </p:sp>
      <p:sp>
        <p:nvSpPr>
          <p:cNvPr id="3" name="Content Placeholder 2">
            <a:extLst>
              <a:ext uri="{FF2B5EF4-FFF2-40B4-BE49-F238E27FC236}">
                <a16:creationId xmlns:a16="http://schemas.microsoft.com/office/drawing/2014/main" id="{326D1E63-269D-1F44-813B-675E467E2240}"/>
              </a:ext>
            </a:extLst>
          </p:cNvPr>
          <p:cNvSpPr>
            <a:spLocks noGrp="1"/>
          </p:cNvSpPr>
          <p:nvPr>
            <p:ph idx="1"/>
          </p:nvPr>
        </p:nvSpPr>
        <p:spPr/>
        <p:txBody>
          <a:bodyPr/>
          <a:lstStyle/>
          <a:p>
            <a:r>
              <a:rPr lang="en-US" dirty="0"/>
              <a:t>Osgood et al. (1957) noticed that in using these 3 numbers to represent the meaning of a word, the model was representing each word as a point in a three-dimensional space</a:t>
            </a:r>
          </a:p>
          <a:p>
            <a:r>
              <a:rPr lang="en-US" dirty="0"/>
              <a:t>Part of the meaning of </a:t>
            </a:r>
            <a:r>
              <a:rPr lang="en-US" i="1" dirty="0"/>
              <a:t>heartbreak</a:t>
            </a:r>
            <a:r>
              <a:rPr lang="en-US" dirty="0"/>
              <a:t> can be represented as a vector with three dimensions corresponded to the word’s rating on the three scales. </a:t>
            </a:r>
          </a:p>
        </p:txBody>
      </p:sp>
      <p:graphicFrame>
        <p:nvGraphicFramePr>
          <p:cNvPr id="4" name="Table 3">
            <a:extLst>
              <a:ext uri="{FF2B5EF4-FFF2-40B4-BE49-F238E27FC236}">
                <a16:creationId xmlns:a16="http://schemas.microsoft.com/office/drawing/2014/main" id="{A4AB30B9-2DB2-284F-9C28-AAA81D31A770}"/>
              </a:ext>
            </a:extLst>
          </p:cNvPr>
          <p:cNvGraphicFramePr>
            <a:graphicFrameLocks noGrp="1"/>
          </p:cNvGraphicFramePr>
          <p:nvPr>
            <p:extLst>
              <p:ext uri="{D42A27DB-BD31-4B8C-83A1-F6EECF244321}">
                <p14:modId xmlns:p14="http://schemas.microsoft.com/office/powerpoint/2010/main" val="2067766147"/>
              </p:ext>
            </p:extLst>
          </p:nvPr>
        </p:nvGraphicFramePr>
        <p:xfrm>
          <a:off x="2895600" y="3857414"/>
          <a:ext cx="6096000" cy="370840"/>
        </p:xfrm>
        <a:graphic>
          <a:graphicData uri="http://schemas.openxmlformats.org/drawingml/2006/table">
            <a:tbl>
              <a:tblPr firstRow="1" bandRow="1">
                <a:tableStyleId>{5C22544A-7EE6-4342-B048-85BDC9FD1C3A}</a:tableStyleId>
              </a:tblPr>
              <a:tblGrid>
                <a:gridCol w="1524000">
                  <a:extLst>
                    <a:ext uri="{9D8B030D-6E8A-4147-A177-3AD203B41FA5}">
                      <a16:colId xmlns:a16="http://schemas.microsoft.com/office/drawing/2014/main" val="3131462321"/>
                    </a:ext>
                  </a:extLst>
                </a:gridCol>
                <a:gridCol w="1524000">
                  <a:extLst>
                    <a:ext uri="{9D8B030D-6E8A-4147-A177-3AD203B41FA5}">
                      <a16:colId xmlns:a16="http://schemas.microsoft.com/office/drawing/2014/main" val="1414085313"/>
                    </a:ext>
                  </a:extLst>
                </a:gridCol>
                <a:gridCol w="1524000">
                  <a:extLst>
                    <a:ext uri="{9D8B030D-6E8A-4147-A177-3AD203B41FA5}">
                      <a16:colId xmlns:a16="http://schemas.microsoft.com/office/drawing/2014/main" val="3076455945"/>
                    </a:ext>
                  </a:extLst>
                </a:gridCol>
                <a:gridCol w="1524000">
                  <a:extLst>
                    <a:ext uri="{9D8B030D-6E8A-4147-A177-3AD203B41FA5}">
                      <a16:colId xmlns:a16="http://schemas.microsoft.com/office/drawing/2014/main" val="1994542171"/>
                    </a:ext>
                  </a:extLst>
                </a:gridCol>
              </a:tblGrid>
              <a:tr h="370840">
                <a:tc>
                  <a:txBody>
                    <a:bodyPr/>
                    <a:lstStyle/>
                    <a:p>
                      <a:pPr algn="l" fontAlgn="b"/>
                      <a:r>
                        <a:rPr lang="en-US" sz="2000" b="0" i="0" u="none" strike="noStrike" baseline="0">
                          <a:solidFill>
                            <a:schemeClr val="bg1"/>
                          </a:solidFill>
                          <a:effectLst/>
                          <a:latin typeface="Calibri" panose="020F0502020204030204" pitchFamily="34" charset="0"/>
                        </a:rPr>
                        <a:t>heartbreak</a:t>
                      </a:r>
                    </a:p>
                  </a:txBody>
                  <a:tcPr marL="9525" marR="9525" marT="9525" marB="0" anchor="b"/>
                </a:tc>
                <a:tc>
                  <a:txBody>
                    <a:bodyPr/>
                    <a:lstStyle/>
                    <a:p>
                      <a:pPr algn="ctr" fontAlgn="b"/>
                      <a:r>
                        <a:rPr lang="en-US" sz="2000" b="0" i="0" u="none" strike="noStrike" baseline="0">
                          <a:solidFill>
                            <a:schemeClr val="bg1"/>
                          </a:solidFill>
                          <a:effectLst/>
                          <a:latin typeface="Calibri" panose="020F0502020204030204" pitchFamily="34" charset="0"/>
                        </a:rPr>
                        <a:t>2.45</a:t>
                      </a:r>
                    </a:p>
                  </a:txBody>
                  <a:tcPr marL="9525" marR="9525" marT="9525" marB="0" anchor="b"/>
                </a:tc>
                <a:tc>
                  <a:txBody>
                    <a:bodyPr/>
                    <a:lstStyle/>
                    <a:p>
                      <a:pPr algn="ctr" fontAlgn="b"/>
                      <a:r>
                        <a:rPr lang="en-US" sz="2000" b="0" i="0" u="none" strike="noStrike" baseline="0" dirty="0">
                          <a:solidFill>
                            <a:schemeClr val="bg1"/>
                          </a:solidFill>
                          <a:effectLst/>
                          <a:latin typeface="Calibri" panose="020F0502020204030204" pitchFamily="34" charset="0"/>
                        </a:rPr>
                        <a:t>5.65</a:t>
                      </a:r>
                    </a:p>
                  </a:txBody>
                  <a:tcPr marL="9525" marR="9525" marT="9525" marB="0" anchor="b"/>
                </a:tc>
                <a:tc>
                  <a:txBody>
                    <a:bodyPr/>
                    <a:lstStyle/>
                    <a:p>
                      <a:pPr algn="ctr" fontAlgn="b"/>
                      <a:r>
                        <a:rPr lang="en-US" sz="2000" b="0" i="0" u="none" strike="noStrike" baseline="0" dirty="0">
                          <a:solidFill>
                            <a:schemeClr val="bg1"/>
                          </a:solidFill>
                          <a:effectLst/>
                          <a:latin typeface="Calibri" panose="020F0502020204030204" pitchFamily="34" charset="0"/>
                        </a:rPr>
                        <a:t>3.58</a:t>
                      </a:r>
                    </a:p>
                  </a:txBody>
                  <a:tcPr marL="9525" marR="9525" marT="9525" marB="0" anchor="b"/>
                </a:tc>
                <a:extLst>
                  <a:ext uri="{0D108BD9-81ED-4DB2-BD59-A6C34878D82A}">
                    <a16:rowId xmlns:a16="http://schemas.microsoft.com/office/drawing/2014/main" val="2352015213"/>
                  </a:ext>
                </a:extLst>
              </a:tr>
            </a:tbl>
          </a:graphicData>
        </a:graphic>
      </p:graphicFrame>
    </p:spTree>
    <p:extLst>
      <p:ext uri="{BB962C8B-B14F-4D97-AF65-F5344CB8AC3E}">
        <p14:creationId xmlns:p14="http://schemas.microsoft.com/office/powerpoint/2010/main" val="198042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33" name="Image" descr="Image"/>
          <p:cNvPicPr>
            <a:picLocks noChangeAspect="1"/>
          </p:cNvPicPr>
          <p:nvPr/>
        </p:nvPicPr>
        <p:blipFill>
          <a:blip r:embed="rId3"/>
          <a:stretch>
            <a:fillRect/>
          </a:stretch>
        </p:blipFill>
        <p:spPr>
          <a:xfrm>
            <a:off x="-1" y="427467"/>
            <a:ext cx="11523785" cy="6845960"/>
          </a:xfrm>
          <a:prstGeom prst="rect">
            <a:avLst/>
          </a:prstGeom>
          <a:ln w="12700">
            <a:miter lim="400000"/>
          </a:ln>
        </p:spPr>
      </p:pic>
      <p:sp>
        <p:nvSpPr>
          <p:cNvPr id="234" name="Vector Space Models"/>
          <p:cNvSpPr txBox="1">
            <a:spLocks noGrp="1"/>
          </p:cNvSpPr>
          <p:nvPr>
            <p:ph type="title" idx="4294967295"/>
          </p:nvPr>
        </p:nvSpPr>
        <p:spPr>
          <a:xfrm>
            <a:off x="0" y="365125"/>
            <a:ext cx="10953750" cy="771525"/>
          </a:xfrm>
          <a:prstGeom prst="rect">
            <a:avLst/>
          </a:prstGeom>
        </p:spPr>
        <p:txBody>
          <a:bodyPr/>
          <a:lstStyle/>
          <a:p>
            <a:r>
              <a:rPr dirty="0"/>
              <a:t>Vector Space Models</a:t>
            </a:r>
          </a:p>
        </p:txBody>
      </p:sp>
    </p:spTree>
    <p:extLst>
      <p:ext uri="{BB962C8B-B14F-4D97-AF65-F5344CB8AC3E}">
        <p14:creationId xmlns:p14="http://schemas.microsoft.com/office/powerpoint/2010/main" val="3628776256"/>
      </p:ext>
    </p:extLst>
  </p:cSld>
  <p:clrMapOvr>
    <a:masterClrMapping/>
  </p:clrMapOvr>
  <p:transition spd="slow"/>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 name="Distributional Hypothesis"/>
          <p:cNvSpPr txBox="1">
            <a:spLocks noGrp="1"/>
          </p:cNvSpPr>
          <p:nvPr>
            <p:ph type="title"/>
          </p:nvPr>
        </p:nvSpPr>
        <p:spPr>
          <a:xfrm>
            <a:off x="399673" y="365125"/>
            <a:ext cx="10954127" cy="772052"/>
          </a:xfrm>
        </p:spPr>
        <p:txBody>
          <a:bodyPr vert="horz" lIns="91440" tIns="45720" rIns="91440" bIns="45720" rtlCol="0" anchor="ctr">
            <a:normAutofit/>
          </a:bodyPr>
          <a:lstStyle>
            <a:lvl1pPr>
              <a:defRPr>
                <a:latin typeface="Helvetica Neue Light"/>
                <a:ea typeface="Helvetica Neue Light"/>
                <a:cs typeface="Helvetica Neue Light"/>
                <a:sym typeface="Helvetica Neue Light"/>
              </a:defRPr>
            </a:lvl1pPr>
          </a:lstStyle>
          <a:p>
            <a:r>
              <a:rPr lang="en-US" spc="-50" dirty="0">
                <a:latin typeface="Open Sans" panose="020B0606030504020204" pitchFamily="34" charset="0"/>
                <a:ea typeface="Open Sans" panose="020B0606030504020204" pitchFamily="34" charset="0"/>
                <a:cs typeface="Open Sans" panose="020B0606030504020204" pitchFamily="34" charset="0"/>
              </a:rPr>
              <a:t>Distributional Hypothesis</a:t>
            </a:r>
          </a:p>
        </p:txBody>
      </p:sp>
      <p:sp>
        <p:nvSpPr>
          <p:cNvPr id="262" name="If we consider optometrist and eye-doctor we find that, as our corpus of utterances grows, these two occur in almost the same environments.  In contrast, there are many sentence environments in which optometrist occurs but lawyer does not...…"/>
          <p:cNvSpPr txBox="1">
            <a:spLocks noGrp="1"/>
          </p:cNvSpPr>
          <p:nvPr>
            <p:ph sz="half" idx="1"/>
          </p:nvPr>
        </p:nvSpPr>
        <p:spPr>
          <a:xfrm>
            <a:off x="399673" y="1825625"/>
            <a:ext cx="5620127" cy="4351338"/>
          </a:xfrm>
        </p:spPr>
        <p:txBody>
          <a:bodyPr vert="horz" lIns="0" tIns="45720" rIns="0" bIns="45720" rtlCol="0">
            <a:noAutofit/>
          </a:bodyPr>
          <a:lstStyle/>
          <a:p>
            <a:pPr>
              <a:defRPr sz="2632">
                <a:latin typeface="Helvetica Neue Light"/>
                <a:ea typeface="Helvetica Neue Light"/>
                <a:cs typeface="Helvetica Neue Light"/>
                <a:sym typeface="Helvetica Neue Light"/>
              </a:defRPr>
            </a:pPr>
            <a:r>
              <a:rPr lang="en-US" sz="1800" dirty="0">
                <a:latin typeface="Open Sans" panose="020B0606030504020204" pitchFamily="34" charset="0"/>
                <a:ea typeface="Open Sans" panose="020B0606030504020204" pitchFamily="34" charset="0"/>
                <a:cs typeface="Open Sans" panose="020B0606030504020204" pitchFamily="34" charset="0"/>
              </a:rPr>
              <a:t>If we consider </a:t>
            </a:r>
            <a:r>
              <a:rPr lang="en-US" sz="1800" i="1" dirty="0">
                <a:latin typeface="Open Sans" panose="020B0606030504020204" pitchFamily="34" charset="0"/>
                <a:ea typeface="Open Sans" panose="020B0606030504020204" pitchFamily="34" charset="0"/>
                <a:cs typeface="Open Sans" panose="020B0606030504020204" pitchFamily="34" charset="0"/>
              </a:rPr>
              <a:t>optometrist</a:t>
            </a:r>
            <a:r>
              <a:rPr lang="en-US" sz="1800" dirty="0">
                <a:latin typeface="Open Sans" panose="020B0606030504020204" pitchFamily="34" charset="0"/>
                <a:ea typeface="Open Sans" panose="020B0606030504020204" pitchFamily="34" charset="0"/>
                <a:cs typeface="Open Sans" panose="020B0606030504020204" pitchFamily="34" charset="0"/>
              </a:rPr>
              <a:t> and </a:t>
            </a:r>
            <a:r>
              <a:rPr lang="en-US" sz="1800" i="1" dirty="0">
                <a:latin typeface="Open Sans" panose="020B0606030504020204" pitchFamily="34" charset="0"/>
                <a:ea typeface="Open Sans" panose="020B0606030504020204" pitchFamily="34" charset="0"/>
                <a:cs typeface="Open Sans" panose="020B0606030504020204" pitchFamily="34" charset="0"/>
              </a:rPr>
              <a:t>eye-doctor </a:t>
            </a:r>
            <a:r>
              <a:rPr lang="en-US" sz="1800" dirty="0">
                <a:latin typeface="Open Sans" panose="020B0606030504020204" pitchFamily="34" charset="0"/>
                <a:ea typeface="Open Sans" panose="020B0606030504020204" pitchFamily="34" charset="0"/>
                <a:cs typeface="Open Sans" panose="020B0606030504020204" pitchFamily="34" charset="0"/>
              </a:rPr>
              <a:t>we find that, as our corpus of utterances grows, these two occur in almost the same environments.  In contrast, there are many sentence environments in which </a:t>
            </a:r>
            <a:r>
              <a:rPr lang="en-US" sz="1800" i="1" dirty="0">
                <a:latin typeface="Open Sans" panose="020B0606030504020204" pitchFamily="34" charset="0"/>
                <a:ea typeface="Open Sans" panose="020B0606030504020204" pitchFamily="34" charset="0"/>
                <a:cs typeface="Open Sans" panose="020B0606030504020204" pitchFamily="34" charset="0"/>
              </a:rPr>
              <a:t>optometrist</a:t>
            </a:r>
            <a:r>
              <a:rPr lang="en-US" sz="1800" dirty="0">
                <a:latin typeface="Open Sans" panose="020B0606030504020204" pitchFamily="34" charset="0"/>
                <a:ea typeface="Open Sans" panose="020B0606030504020204" pitchFamily="34" charset="0"/>
                <a:cs typeface="Open Sans" panose="020B0606030504020204" pitchFamily="34" charset="0"/>
              </a:rPr>
              <a:t> occurs but </a:t>
            </a:r>
            <a:r>
              <a:rPr lang="en-US" sz="1800" i="1" dirty="0">
                <a:latin typeface="Open Sans" panose="020B0606030504020204" pitchFamily="34" charset="0"/>
                <a:ea typeface="Open Sans" panose="020B0606030504020204" pitchFamily="34" charset="0"/>
                <a:cs typeface="Open Sans" panose="020B0606030504020204" pitchFamily="34" charset="0"/>
              </a:rPr>
              <a:t>lawyer</a:t>
            </a:r>
            <a:r>
              <a:rPr lang="en-US" sz="1800" dirty="0">
                <a:latin typeface="Open Sans" panose="020B0606030504020204" pitchFamily="34" charset="0"/>
                <a:ea typeface="Open Sans" panose="020B0606030504020204" pitchFamily="34" charset="0"/>
                <a:cs typeface="Open Sans" panose="020B0606030504020204" pitchFamily="34" charset="0"/>
              </a:rPr>
              <a:t> does not...</a:t>
            </a:r>
          </a:p>
          <a:p>
            <a:pPr>
              <a:defRPr sz="2632">
                <a:latin typeface="Helvetica Neue Light"/>
                <a:ea typeface="Helvetica Neue Light"/>
                <a:cs typeface="Helvetica Neue Light"/>
                <a:sym typeface="Helvetica Neue Light"/>
              </a:defRPr>
            </a:pPr>
            <a:r>
              <a:rPr lang="en-US" sz="1800" dirty="0">
                <a:latin typeface="Open Sans" panose="020B0606030504020204" pitchFamily="34" charset="0"/>
                <a:ea typeface="Open Sans" panose="020B0606030504020204" pitchFamily="34" charset="0"/>
                <a:cs typeface="Open Sans" panose="020B0606030504020204" pitchFamily="34" charset="0"/>
              </a:rPr>
              <a:t>It is a question of the relative frequency of such environments, and of what we will obtain if we ask an informant to substitute any word he wishes for optometrist (not asking what words have the same meaning).  </a:t>
            </a:r>
          </a:p>
          <a:p>
            <a:pPr>
              <a:defRPr sz="2632">
                <a:latin typeface="Helvetica Neue Light"/>
                <a:ea typeface="Helvetica Neue Light"/>
                <a:cs typeface="Helvetica Neue Light"/>
                <a:sym typeface="Helvetica Neue Light"/>
              </a:defRPr>
            </a:pPr>
            <a:r>
              <a:rPr lang="en-US" sz="1800" dirty="0">
                <a:latin typeface="Open Sans" panose="020B0606030504020204" pitchFamily="34" charset="0"/>
                <a:ea typeface="Open Sans" panose="020B0606030504020204" pitchFamily="34" charset="0"/>
                <a:cs typeface="Open Sans" panose="020B0606030504020204" pitchFamily="34" charset="0"/>
              </a:rPr>
              <a:t>These and similar tests all measure the probability of particular environments occurring with particular elements...  If A and B have almost identical environments we say that they are synonyms.</a:t>
            </a:r>
          </a:p>
          <a:p>
            <a:pPr>
              <a:defRPr sz="2632">
                <a:latin typeface="Helvetica Neue Light"/>
                <a:ea typeface="Helvetica Neue Light"/>
                <a:cs typeface="Helvetica Neue Light"/>
                <a:sym typeface="Helvetica Neue Light"/>
              </a:defRPr>
            </a:pPr>
            <a:r>
              <a:rPr lang="en-US" sz="1800" dirty="0">
                <a:latin typeface="Open Sans" panose="020B0606030504020204" pitchFamily="34" charset="0"/>
                <a:ea typeface="Open Sans" panose="020B0606030504020204" pitchFamily="34" charset="0"/>
                <a:cs typeface="Open Sans" panose="020B0606030504020204" pitchFamily="34" charset="0"/>
              </a:rPr>
              <a:t>–</a:t>
            </a:r>
            <a:r>
              <a:rPr lang="en-US" sz="1800" dirty="0" err="1">
                <a:latin typeface="Open Sans" panose="020B0606030504020204" pitchFamily="34" charset="0"/>
                <a:ea typeface="Open Sans" panose="020B0606030504020204" pitchFamily="34" charset="0"/>
                <a:cs typeface="Open Sans" panose="020B0606030504020204" pitchFamily="34" charset="0"/>
              </a:rPr>
              <a:t>Zellig</a:t>
            </a:r>
            <a:r>
              <a:rPr lang="en-US" sz="1800" dirty="0">
                <a:latin typeface="Open Sans" panose="020B0606030504020204" pitchFamily="34" charset="0"/>
                <a:ea typeface="Open Sans" panose="020B0606030504020204" pitchFamily="34" charset="0"/>
                <a:cs typeface="Open Sans" panose="020B0606030504020204" pitchFamily="34" charset="0"/>
              </a:rPr>
              <a:t> Harris (1954)</a:t>
            </a:r>
          </a:p>
        </p:txBody>
      </p:sp>
      <p:pic>
        <p:nvPicPr>
          <p:cNvPr id="261" name="optometry4.jpg" descr="optometry4.jpg"/>
          <p:cNvPicPr>
            <a:picLocks/>
          </p:cNvPicPr>
          <p:nvPr/>
        </p:nvPicPr>
        <p:blipFill rotWithShape="1">
          <a:blip r:embed="rId3"/>
          <a:srcRect l="6496" r="7767" b="1"/>
          <a:stretch/>
        </p:blipFill>
        <p:spPr>
          <a:xfrm>
            <a:off x="6172200" y="1825625"/>
            <a:ext cx="5181600" cy="4351338"/>
          </a:xfrm>
          <a:prstGeom prst="rect">
            <a:avLst/>
          </a:prstGeom>
          <a:noFill/>
        </p:spPr>
      </p:pic>
    </p:spTree>
    <p:extLst>
      <p:ext uri="{BB962C8B-B14F-4D97-AF65-F5344CB8AC3E}">
        <p14:creationId xmlns:p14="http://schemas.microsoft.com/office/powerpoint/2010/main" val="33342546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nip Single Corner Rectangle 1">
            <a:extLst>
              <a:ext uri="{FF2B5EF4-FFF2-40B4-BE49-F238E27FC236}">
                <a16:creationId xmlns:a16="http://schemas.microsoft.com/office/drawing/2014/main" id="{CC760F07-9C59-9544-8C1B-1C153E01C103}"/>
              </a:ext>
            </a:extLst>
          </p:cNvPr>
          <p:cNvSpPr/>
          <p:nvPr/>
        </p:nvSpPr>
        <p:spPr>
          <a:xfrm>
            <a:off x="399673" y="1676400"/>
            <a:ext cx="6187441" cy="144193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0805" y="0"/>
                </a:lnTo>
                <a:lnTo>
                  <a:pt x="21600" y="3600"/>
                </a:lnTo>
                <a:lnTo>
                  <a:pt x="21600" y="21600"/>
                </a:lnTo>
                <a:lnTo>
                  <a:pt x="0" y="21600"/>
                </a:lnTo>
                <a:close/>
              </a:path>
            </a:pathLst>
          </a:custGeom>
          <a:solidFill>
            <a:srgbClr val="FFC000"/>
          </a:solidFill>
          <a:ln w="12700">
            <a:solidFill>
              <a:srgbClr val="FFC000"/>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sz="2200" dirty="0">
              <a:highlight>
                <a:srgbClr val="FFFF00"/>
              </a:highlight>
            </a:endParaRPr>
          </a:p>
        </p:txBody>
      </p:sp>
      <p:sp>
        <p:nvSpPr>
          <p:cNvPr id="2" name="Title 1">
            <a:extLst>
              <a:ext uri="{FF2B5EF4-FFF2-40B4-BE49-F238E27FC236}">
                <a16:creationId xmlns:a16="http://schemas.microsoft.com/office/drawing/2014/main" id="{C10B7926-EF45-4648-B541-B0D41FB509C2}"/>
              </a:ext>
            </a:extLst>
          </p:cNvPr>
          <p:cNvSpPr>
            <a:spLocks noGrp="1"/>
          </p:cNvSpPr>
          <p:nvPr>
            <p:ph type="title"/>
          </p:nvPr>
        </p:nvSpPr>
        <p:spPr/>
        <p:txBody>
          <a:bodyPr/>
          <a:lstStyle/>
          <a:p>
            <a:r>
              <a:rPr lang="en-US" dirty="0"/>
              <a:t>Intuition of distributional word similarity</a:t>
            </a:r>
          </a:p>
        </p:txBody>
      </p:sp>
      <p:sp>
        <p:nvSpPr>
          <p:cNvPr id="3" name="Content Placeholder 2">
            <a:extLst>
              <a:ext uri="{FF2B5EF4-FFF2-40B4-BE49-F238E27FC236}">
                <a16:creationId xmlns:a16="http://schemas.microsoft.com/office/drawing/2014/main" id="{081444A7-30E0-9C42-8049-8B032EB38AE4}"/>
              </a:ext>
            </a:extLst>
          </p:cNvPr>
          <p:cNvSpPr>
            <a:spLocks noGrp="1"/>
          </p:cNvSpPr>
          <p:nvPr>
            <p:ph idx="1"/>
          </p:nvPr>
        </p:nvSpPr>
        <p:spPr/>
        <p:txBody>
          <a:bodyPr/>
          <a:lstStyle/>
          <a:p>
            <a:r>
              <a:rPr lang="en-US" dirty="0"/>
              <a:t>Nida (1975) example:</a:t>
            </a:r>
            <a:br>
              <a:rPr lang="en-US" dirty="0"/>
            </a:br>
            <a:br>
              <a:rPr lang="en-US" dirty="0"/>
            </a:br>
            <a:r>
              <a:rPr lang="en-US" dirty="0"/>
              <a:t>A bottle of </a:t>
            </a:r>
            <a:r>
              <a:rPr lang="en-US" b="1" dirty="0" err="1">
                <a:ea typeface="Helvetica"/>
                <a:cs typeface="Helvetica"/>
                <a:sym typeface="Helvetica"/>
              </a:rPr>
              <a:t>tesgüino</a:t>
            </a:r>
            <a:r>
              <a:rPr lang="en-US" dirty="0"/>
              <a:t> is on the table</a:t>
            </a:r>
            <a:br>
              <a:rPr lang="en-US" dirty="0"/>
            </a:br>
            <a:r>
              <a:rPr lang="en-US" dirty="0"/>
              <a:t>Everybody likes </a:t>
            </a:r>
            <a:r>
              <a:rPr lang="en-US" b="1" dirty="0" err="1">
                <a:ea typeface="Helvetica"/>
                <a:cs typeface="Helvetica"/>
                <a:sym typeface="Helvetica"/>
              </a:rPr>
              <a:t>tesgüino</a:t>
            </a:r>
            <a:br>
              <a:rPr lang="en-US" b="1" dirty="0">
                <a:ea typeface="Helvetica"/>
                <a:cs typeface="Helvetica"/>
                <a:sym typeface="Helvetica"/>
              </a:rPr>
            </a:br>
            <a:r>
              <a:rPr lang="en-US" b="1" dirty="0" err="1">
                <a:ea typeface="Helvetica"/>
                <a:cs typeface="Helvetica"/>
                <a:sym typeface="Helvetica"/>
              </a:rPr>
              <a:t>Tesgüino</a:t>
            </a:r>
            <a:r>
              <a:rPr lang="en-US" dirty="0"/>
              <a:t> makes you drunk</a:t>
            </a:r>
            <a:br>
              <a:rPr lang="en-US" dirty="0"/>
            </a:br>
            <a:r>
              <a:rPr lang="en-US" dirty="0"/>
              <a:t>We make </a:t>
            </a:r>
            <a:r>
              <a:rPr lang="en-US" b="1" dirty="0" err="1">
                <a:ea typeface="Helvetica"/>
                <a:cs typeface="Helvetica"/>
                <a:sym typeface="Helvetica"/>
              </a:rPr>
              <a:t>tesgüino</a:t>
            </a:r>
            <a:r>
              <a:rPr lang="en-US" dirty="0"/>
              <a:t> out of corn.</a:t>
            </a:r>
          </a:p>
          <a:p>
            <a:r>
              <a:rPr lang="en-US" dirty="0"/>
              <a:t>From context words humans can guess </a:t>
            </a:r>
            <a:r>
              <a:rPr lang="en-US" b="1" dirty="0" err="1">
                <a:ea typeface="Helvetica"/>
                <a:cs typeface="Helvetica"/>
                <a:sym typeface="Helvetica"/>
              </a:rPr>
              <a:t>tesgüino</a:t>
            </a:r>
            <a:r>
              <a:rPr lang="en-US" dirty="0"/>
              <a:t> means </a:t>
            </a:r>
            <a:br>
              <a:rPr lang="en-US" dirty="0"/>
            </a:br>
            <a:r>
              <a:rPr lang="en-US" i="1" dirty="0">
                <a:ea typeface="Helvetica"/>
                <a:cs typeface="Helvetica"/>
                <a:sym typeface="Helvetica"/>
              </a:rPr>
              <a:t>an alcoholic beverage like beer</a:t>
            </a:r>
          </a:p>
          <a:p>
            <a:r>
              <a:rPr lang="en-US" dirty="0"/>
              <a:t>Intuition for algorithm: </a:t>
            </a:r>
            <a:br>
              <a:rPr lang="en-US" dirty="0"/>
            </a:br>
            <a:r>
              <a:rPr lang="en-US" dirty="0"/>
              <a:t>Two words are similar if they have similar word contexts.</a:t>
            </a:r>
          </a:p>
          <a:p>
            <a:endParaRPr lang="en-US" dirty="0"/>
          </a:p>
        </p:txBody>
      </p:sp>
    </p:spTree>
    <p:extLst>
      <p:ext uri="{BB962C8B-B14F-4D97-AF65-F5344CB8AC3E}">
        <p14:creationId xmlns:p14="http://schemas.microsoft.com/office/powerpoint/2010/main" val="4294618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9E6AE-2296-B541-B70A-0F36B43605F1}"/>
              </a:ext>
            </a:extLst>
          </p:cNvPr>
          <p:cNvSpPr>
            <a:spLocks noGrp="1"/>
          </p:cNvSpPr>
          <p:nvPr>
            <p:ph type="title"/>
          </p:nvPr>
        </p:nvSpPr>
        <p:spPr/>
        <p:txBody>
          <a:bodyPr/>
          <a:lstStyle/>
          <a:p>
            <a:r>
              <a:rPr lang="en-US" dirty="0"/>
              <a:t>History of Vector Space Models </a:t>
            </a:r>
          </a:p>
        </p:txBody>
      </p:sp>
      <p:sp>
        <p:nvSpPr>
          <p:cNvPr id="3" name="Content Placeholder 2">
            <a:extLst>
              <a:ext uri="{FF2B5EF4-FFF2-40B4-BE49-F238E27FC236}">
                <a16:creationId xmlns:a16="http://schemas.microsoft.com/office/drawing/2014/main" id="{66454220-BCA0-8C4D-9B16-B13C961B6A3E}"/>
              </a:ext>
            </a:extLst>
          </p:cNvPr>
          <p:cNvSpPr>
            <a:spLocks noGrp="1"/>
          </p:cNvSpPr>
          <p:nvPr>
            <p:ph idx="1"/>
          </p:nvPr>
        </p:nvSpPr>
        <p:spPr/>
        <p:txBody>
          <a:bodyPr/>
          <a:lstStyle/>
          <a:p>
            <a:r>
              <a:rPr lang="en-US" dirty="0"/>
              <a:t>Vector Space Models were initially developed in the SMART information retrieval system (Salton, 1971) </a:t>
            </a:r>
          </a:p>
          <a:p>
            <a:r>
              <a:rPr lang="en-US" dirty="0"/>
              <a:t>Each document in a collection is represented as point in a space (a vector in a vector space) </a:t>
            </a:r>
          </a:p>
          <a:p>
            <a:r>
              <a:rPr lang="en-US" dirty="0"/>
              <a:t>A user’s query is a pseudo-document and is represented as a point in the same space as the documents </a:t>
            </a:r>
          </a:p>
          <a:p>
            <a:r>
              <a:rPr lang="en-US" dirty="0"/>
              <a:t>Perform IR by retrieving documents whose vectors are close together in this space to the query vector </a:t>
            </a:r>
          </a:p>
        </p:txBody>
      </p:sp>
    </p:spTree>
    <p:extLst>
      <p:ext uri="{BB962C8B-B14F-4D97-AF65-F5344CB8AC3E}">
        <p14:creationId xmlns:p14="http://schemas.microsoft.com/office/powerpoint/2010/main" val="28456879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 name="Term-Document Matrix"/>
          <p:cNvSpPr txBox="1">
            <a:spLocks noGrp="1"/>
          </p:cNvSpPr>
          <p:nvPr>
            <p:ph type="title" idx="4294967295"/>
          </p:nvPr>
        </p:nvSpPr>
        <p:spPr>
          <a:xfrm>
            <a:off x="0" y="365125"/>
            <a:ext cx="10953750" cy="771525"/>
          </a:xfrm>
          <a:prstGeom prst="rect">
            <a:avLst/>
          </a:prstGeom>
        </p:spPr>
        <p:txBody>
          <a:bodyPr/>
          <a:lstStyle/>
          <a:p>
            <a:r>
              <a:t>Term-Document Matrix</a:t>
            </a:r>
          </a:p>
        </p:txBody>
      </p:sp>
      <p:graphicFrame>
        <p:nvGraphicFramePr>
          <p:cNvPr id="276" name="Table"/>
          <p:cNvGraphicFramePr/>
          <p:nvPr>
            <p:extLst>
              <p:ext uri="{D42A27DB-BD31-4B8C-83A1-F6EECF244321}">
                <p14:modId xmlns:p14="http://schemas.microsoft.com/office/powerpoint/2010/main" val="1390353076"/>
              </p:ext>
            </p:extLst>
          </p:nvPr>
        </p:nvGraphicFramePr>
        <p:xfrm>
          <a:off x="2202355" y="1830586"/>
          <a:ext cx="7984998" cy="4733984"/>
        </p:xfrm>
        <a:graphic>
          <a:graphicData uri="http://schemas.openxmlformats.org/drawingml/2006/table">
            <a:tbl>
              <a:tblPr firstRow="1" firstCol="1">
                <a:tableStyleId>{21E4AEA4-8DFA-4A89-87EB-49C32662AFE0}</a:tableStyleId>
              </a:tblPr>
              <a:tblGrid>
                <a:gridCol w="1330833">
                  <a:extLst>
                    <a:ext uri="{9D8B030D-6E8A-4147-A177-3AD203B41FA5}">
                      <a16:colId xmlns:a16="http://schemas.microsoft.com/office/drawing/2014/main" val="20000"/>
                    </a:ext>
                  </a:extLst>
                </a:gridCol>
                <a:gridCol w="1330833">
                  <a:extLst>
                    <a:ext uri="{9D8B030D-6E8A-4147-A177-3AD203B41FA5}">
                      <a16:colId xmlns:a16="http://schemas.microsoft.com/office/drawing/2014/main" val="20001"/>
                    </a:ext>
                  </a:extLst>
                </a:gridCol>
                <a:gridCol w="1330833">
                  <a:extLst>
                    <a:ext uri="{9D8B030D-6E8A-4147-A177-3AD203B41FA5}">
                      <a16:colId xmlns:a16="http://schemas.microsoft.com/office/drawing/2014/main" val="20002"/>
                    </a:ext>
                  </a:extLst>
                </a:gridCol>
                <a:gridCol w="1330833">
                  <a:extLst>
                    <a:ext uri="{9D8B030D-6E8A-4147-A177-3AD203B41FA5}">
                      <a16:colId xmlns:a16="http://schemas.microsoft.com/office/drawing/2014/main" val="20003"/>
                    </a:ext>
                  </a:extLst>
                </a:gridCol>
                <a:gridCol w="1330833">
                  <a:extLst>
                    <a:ext uri="{9D8B030D-6E8A-4147-A177-3AD203B41FA5}">
                      <a16:colId xmlns:a16="http://schemas.microsoft.com/office/drawing/2014/main" val="20004"/>
                    </a:ext>
                  </a:extLst>
                </a:gridCol>
                <a:gridCol w="1330833">
                  <a:extLst>
                    <a:ext uri="{9D8B030D-6E8A-4147-A177-3AD203B41FA5}">
                      <a16:colId xmlns:a16="http://schemas.microsoft.com/office/drawing/2014/main" val="20005"/>
                    </a:ext>
                  </a:extLst>
                </a:gridCol>
              </a:tblGrid>
              <a:tr h="591748">
                <a:tc>
                  <a:txBody>
                    <a:bodyPr/>
                    <a:lstStyle/>
                    <a:p>
                      <a:pPr defTabSz="914400">
                        <a:tabLst>
                          <a:tab pos="1181100" algn="l"/>
                        </a:tabLst>
                        <a:defRPr sz="2200">
                          <a:sym typeface="Helvetica Neue Medium"/>
                        </a:defRPr>
                      </a:pPr>
                      <a:endParaRPr sz="1500" baseline="0" dirty="0">
                        <a:solidFill>
                          <a:schemeClr val="bg1"/>
                        </a:solidFill>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a:solidFill>
                            <a:schemeClr val="bg1"/>
                          </a:solidFill>
                          <a:sym typeface="Helvetica Neue"/>
                        </a:rPr>
                        <a:t>D1</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a:solidFill>
                            <a:schemeClr val="bg1"/>
                          </a:solidFill>
                          <a:sym typeface="Helvetica Neue"/>
                        </a:rPr>
                        <a:t>D2</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a:solidFill>
                            <a:schemeClr val="bg1"/>
                          </a:solidFill>
                          <a:sym typeface="Helvetica Neue"/>
                        </a:rPr>
                        <a:t>D3</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a:solidFill>
                            <a:schemeClr val="bg1"/>
                          </a:solidFill>
                          <a:sym typeface="Helvetica Neue"/>
                        </a:rPr>
                        <a:t>D4</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dirty="0">
                          <a:solidFill>
                            <a:schemeClr val="bg1"/>
                          </a:solidFill>
                          <a:sym typeface="Helvetica Neue"/>
                        </a:rPr>
                        <a:t>D5</a:t>
                      </a:r>
                      <a:endParaRPr sz="1500" b="1" baseline="0" dirty="0">
                        <a:solidFill>
                          <a:schemeClr val="bg1"/>
                        </a:solidFill>
                        <a:latin typeface="Helvetica Neue"/>
                        <a:ea typeface="Helvetica Neue"/>
                        <a:cs typeface="Helvetica Neue"/>
                        <a:sym typeface="Helvetica Neue"/>
                      </a:endParaRPr>
                    </a:p>
                  </a:txBody>
                  <a:tcPr marL="35719" marR="35719" marT="35719" marB="35719" anchor="ctr" horzOverflow="overflow"/>
                </a:tc>
                <a:extLst>
                  <a:ext uri="{0D108BD9-81ED-4DB2-BD59-A6C34878D82A}">
                    <a16:rowId xmlns:a16="http://schemas.microsoft.com/office/drawing/2014/main" val="10000"/>
                  </a:ext>
                </a:extLst>
              </a:tr>
              <a:tr h="591748">
                <a:tc>
                  <a:txBody>
                    <a:bodyPr/>
                    <a:lstStyle/>
                    <a:p>
                      <a:pPr algn="ctr" defTabSz="914400">
                        <a:tabLst>
                          <a:tab pos="1181100" algn="l"/>
                        </a:tabLst>
                        <a:defRPr sz="1800">
                          <a:solidFill>
                            <a:srgbClr val="000000"/>
                          </a:solidFill>
                        </a:defRPr>
                      </a:pPr>
                      <a:r>
                        <a:rPr sz="1500" baseline="0" dirty="0">
                          <a:solidFill>
                            <a:schemeClr val="bg1"/>
                          </a:solidFill>
                          <a:sym typeface="Helvetica Neue Medium"/>
                        </a:rPr>
                        <a:t>abandon</a:t>
                      </a:r>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1"/>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abdicate</a:t>
                      </a:r>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2"/>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abhor</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3"/>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academic</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4"/>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5"/>
                  </a:ext>
                </a:extLst>
              </a:tr>
              <a:tr h="591748">
                <a:tc>
                  <a:txBody>
                    <a:bodyPr/>
                    <a:lstStyle/>
                    <a:p>
                      <a:pPr algn="ctr" defTabSz="914400">
                        <a:tabLst>
                          <a:tab pos="1181100" algn="l"/>
                        </a:tabLst>
                        <a:defRPr sz="1800">
                          <a:solidFill>
                            <a:srgbClr val="000000"/>
                          </a:solidFill>
                        </a:defRPr>
                      </a:pPr>
                      <a:r>
                        <a:rPr sz="1500" baseline="0" dirty="0">
                          <a:solidFill>
                            <a:schemeClr val="bg1"/>
                          </a:solidFill>
                          <a:sym typeface="Helvetica Neue Medium"/>
                        </a:rPr>
                        <a:t>zygodactyl</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6"/>
                  </a:ext>
                </a:extLst>
              </a:tr>
              <a:tr h="591748">
                <a:tc>
                  <a:txBody>
                    <a:bodyPr/>
                    <a:lstStyle/>
                    <a:p>
                      <a:pPr algn="ctr" defTabSz="914400">
                        <a:tabLst>
                          <a:tab pos="1181100" algn="l"/>
                        </a:tabLst>
                        <a:defRPr sz="1800">
                          <a:solidFill>
                            <a:srgbClr val="000000"/>
                          </a:solidFill>
                        </a:defRPr>
                      </a:pPr>
                      <a:r>
                        <a:rPr sz="1500" baseline="0" dirty="0">
                          <a:solidFill>
                            <a:schemeClr val="bg1"/>
                          </a:solidFill>
                          <a:sym typeface="Helvetica Neue Medium"/>
                        </a:rPr>
                        <a:t>zymurgy</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36831070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a:extLst>
              <a:ext uri="{FF2B5EF4-FFF2-40B4-BE49-F238E27FC236}">
                <a16:creationId xmlns:a16="http://schemas.microsoft.com/office/drawing/2014/main" id="{3F30F676-6E3D-AB4C-B926-FB72EC3998B1}"/>
              </a:ext>
            </a:extLst>
          </p:cNvPr>
          <p:cNvGraphicFramePr/>
          <p:nvPr>
            <p:extLst>
              <p:ext uri="{D42A27DB-BD31-4B8C-83A1-F6EECF244321}">
                <p14:modId xmlns:p14="http://schemas.microsoft.com/office/powerpoint/2010/main" val="78864175"/>
              </p:ext>
            </p:extLst>
          </p:nvPr>
        </p:nvGraphicFramePr>
        <p:xfrm>
          <a:off x="2202355" y="1830586"/>
          <a:ext cx="7984998" cy="4733984"/>
        </p:xfrm>
        <a:graphic>
          <a:graphicData uri="http://schemas.openxmlformats.org/drawingml/2006/table">
            <a:tbl>
              <a:tblPr firstRow="1" firstCol="1">
                <a:tableStyleId>{21E4AEA4-8DFA-4A89-87EB-49C32662AFE0}</a:tableStyleId>
              </a:tblPr>
              <a:tblGrid>
                <a:gridCol w="1330833">
                  <a:extLst>
                    <a:ext uri="{9D8B030D-6E8A-4147-A177-3AD203B41FA5}">
                      <a16:colId xmlns:a16="http://schemas.microsoft.com/office/drawing/2014/main" val="20000"/>
                    </a:ext>
                  </a:extLst>
                </a:gridCol>
                <a:gridCol w="1330833">
                  <a:extLst>
                    <a:ext uri="{9D8B030D-6E8A-4147-A177-3AD203B41FA5}">
                      <a16:colId xmlns:a16="http://schemas.microsoft.com/office/drawing/2014/main" val="20001"/>
                    </a:ext>
                  </a:extLst>
                </a:gridCol>
                <a:gridCol w="1330833">
                  <a:extLst>
                    <a:ext uri="{9D8B030D-6E8A-4147-A177-3AD203B41FA5}">
                      <a16:colId xmlns:a16="http://schemas.microsoft.com/office/drawing/2014/main" val="20002"/>
                    </a:ext>
                  </a:extLst>
                </a:gridCol>
                <a:gridCol w="1330833">
                  <a:extLst>
                    <a:ext uri="{9D8B030D-6E8A-4147-A177-3AD203B41FA5}">
                      <a16:colId xmlns:a16="http://schemas.microsoft.com/office/drawing/2014/main" val="20003"/>
                    </a:ext>
                  </a:extLst>
                </a:gridCol>
                <a:gridCol w="1330833">
                  <a:extLst>
                    <a:ext uri="{9D8B030D-6E8A-4147-A177-3AD203B41FA5}">
                      <a16:colId xmlns:a16="http://schemas.microsoft.com/office/drawing/2014/main" val="20004"/>
                    </a:ext>
                  </a:extLst>
                </a:gridCol>
                <a:gridCol w="1330833">
                  <a:extLst>
                    <a:ext uri="{9D8B030D-6E8A-4147-A177-3AD203B41FA5}">
                      <a16:colId xmlns:a16="http://schemas.microsoft.com/office/drawing/2014/main" val="20005"/>
                    </a:ext>
                  </a:extLst>
                </a:gridCol>
              </a:tblGrid>
              <a:tr h="591748">
                <a:tc>
                  <a:txBody>
                    <a:bodyPr/>
                    <a:lstStyle/>
                    <a:p>
                      <a:pPr defTabSz="914400">
                        <a:tabLst>
                          <a:tab pos="1181100" algn="l"/>
                        </a:tabLst>
                        <a:defRPr sz="2200">
                          <a:sym typeface="Helvetica Neue Medium"/>
                        </a:defRPr>
                      </a:pPr>
                      <a:endParaRPr sz="1500" baseline="0" dirty="0">
                        <a:solidFill>
                          <a:schemeClr val="bg1"/>
                        </a:solidFill>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a:solidFill>
                            <a:schemeClr val="bg1"/>
                          </a:solidFill>
                          <a:sym typeface="Helvetica Neue"/>
                        </a:rPr>
                        <a:t>D1</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a:solidFill>
                            <a:schemeClr val="bg1"/>
                          </a:solidFill>
                          <a:sym typeface="Helvetica Neue"/>
                        </a:rPr>
                        <a:t>D2</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a:solidFill>
                            <a:schemeClr val="bg1"/>
                          </a:solidFill>
                          <a:sym typeface="Helvetica Neue"/>
                        </a:rPr>
                        <a:t>D3</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a:solidFill>
                            <a:schemeClr val="bg1"/>
                          </a:solidFill>
                          <a:sym typeface="Helvetica Neue"/>
                        </a:rPr>
                        <a:t>D4</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dirty="0">
                          <a:solidFill>
                            <a:schemeClr val="bg1"/>
                          </a:solidFill>
                          <a:sym typeface="Helvetica Neue"/>
                        </a:rPr>
                        <a:t>D5</a:t>
                      </a:r>
                      <a:endParaRPr sz="1500" b="1" baseline="0" dirty="0">
                        <a:solidFill>
                          <a:schemeClr val="bg1"/>
                        </a:solidFill>
                        <a:latin typeface="Helvetica Neue"/>
                        <a:ea typeface="Helvetica Neue"/>
                        <a:cs typeface="Helvetica Neue"/>
                        <a:sym typeface="Helvetica Neue"/>
                      </a:endParaRPr>
                    </a:p>
                  </a:txBody>
                  <a:tcPr marL="35719" marR="35719" marT="35719" marB="35719" anchor="ctr" horzOverflow="overflow"/>
                </a:tc>
                <a:extLst>
                  <a:ext uri="{0D108BD9-81ED-4DB2-BD59-A6C34878D82A}">
                    <a16:rowId xmlns:a16="http://schemas.microsoft.com/office/drawing/2014/main" val="10000"/>
                  </a:ext>
                </a:extLst>
              </a:tr>
              <a:tr h="591748">
                <a:tc>
                  <a:txBody>
                    <a:bodyPr/>
                    <a:lstStyle/>
                    <a:p>
                      <a:pPr algn="ctr" defTabSz="914400">
                        <a:tabLst>
                          <a:tab pos="1181100" algn="l"/>
                        </a:tabLst>
                        <a:defRPr sz="1800">
                          <a:solidFill>
                            <a:srgbClr val="000000"/>
                          </a:solidFill>
                        </a:defRPr>
                      </a:pPr>
                      <a:r>
                        <a:rPr sz="1500" baseline="0" dirty="0">
                          <a:solidFill>
                            <a:schemeClr val="bg1"/>
                          </a:solidFill>
                          <a:sym typeface="Helvetica Neue Medium"/>
                        </a:rPr>
                        <a:t>abandon</a:t>
                      </a:r>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1"/>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abdicate</a:t>
                      </a:r>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2"/>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abhor</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3"/>
                  </a:ext>
                </a:extLst>
              </a:tr>
              <a:tr h="591748">
                <a:tc>
                  <a:txBody>
                    <a:bodyPr/>
                    <a:lstStyle/>
                    <a:p>
                      <a:pPr algn="ctr" defTabSz="914400">
                        <a:tabLst>
                          <a:tab pos="1181100" algn="l"/>
                        </a:tabLst>
                        <a:defRPr sz="1800">
                          <a:solidFill>
                            <a:srgbClr val="000000"/>
                          </a:solidFill>
                        </a:defRPr>
                      </a:pPr>
                      <a:r>
                        <a:rPr sz="1500" baseline="0" dirty="0">
                          <a:solidFill>
                            <a:schemeClr val="bg1"/>
                          </a:solidFill>
                          <a:sym typeface="Helvetica Neue Medium"/>
                        </a:rPr>
                        <a:t>academic</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4"/>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5"/>
                  </a:ext>
                </a:extLst>
              </a:tr>
              <a:tr h="591748">
                <a:tc>
                  <a:txBody>
                    <a:bodyPr/>
                    <a:lstStyle/>
                    <a:p>
                      <a:pPr algn="ctr" defTabSz="914400">
                        <a:tabLst>
                          <a:tab pos="1181100" algn="l"/>
                        </a:tabLst>
                        <a:defRPr sz="1800">
                          <a:solidFill>
                            <a:srgbClr val="000000"/>
                          </a:solidFill>
                        </a:defRPr>
                      </a:pPr>
                      <a:r>
                        <a:rPr sz="1500" baseline="0" dirty="0">
                          <a:solidFill>
                            <a:schemeClr val="bg1"/>
                          </a:solidFill>
                          <a:sym typeface="Helvetica Neue Medium"/>
                        </a:rPr>
                        <a:t>zygodactyl</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6"/>
                  </a:ext>
                </a:extLst>
              </a:tr>
              <a:tr h="591748">
                <a:tc>
                  <a:txBody>
                    <a:bodyPr/>
                    <a:lstStyle/>
                    <a:p>
                      <a:pPr algn="ctr" defTabSz="914400">
                        <a:tabLst>
                          <a:tab pos="1181100" algn="l"/>
                        </a:tabLst>
                        <a:defRPr sz="1800">
                          <a:solidFill>
                            <a:srgbClr val="000000"/>
                          </a:solidFill>
                        </a:defRPr>
                      </a:pPr>
                      <a:r>
                        <a:rPr sz="1500" baseline="0" dirty="0">
                          <a:solidFill>
                            <a:schemeClr val="bg1"/>
                          </a:solidFill>
                          <a:sym typeface="Helvetica Neue Medium"/>
                        </a:rPr>
                        <a:t>zymurgy</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7"/>
                  </a:ext>
                </a:extLst>
              </a:tr>
            </a:tbl>
          </a:graphicData>
        </a:graphic>
      </p:graphicFrame>
      <p:sp>
        <p:nvSpPr>
          <p:cNvPr id="280" name="Term-Document Matrix"/>
          <p:cNvSpPr txBox="1">
            <a:spLocks noGrp="1"/>
          </p:cNvSpPr>
          <p:nvPr>
            <p:ph type="title" idx="4294967295"/>
          </p:nvPr>
        </p:nvSpPr>
        <p:spPr>
          <a:xfrm>
            <a:off x="0" y="365125"/>
            <a:ext cx="10953750" cy="771525"/>
          </a:xfrm>
          <a:prstGeom prst="rect">
            <a:avLst/>
          </a:prstGeom>
        </p:spPr>
        <p:txBody>
          <a:bodyPr/>
          <a:lstStyle/>
          <a:p>
            <a:r>
              <a:t>Term-Document Matrix</a:t>
            </a:r>
          </a:p>
        </p:txBody>
      </p:sp>
      <p:sp>
        <p:nvSpPr>
          <p:cNvPr id="282" name="Each column vector…"/>
          <p:cNvSpPr txBox="1"/>
          <p:nvPr/>
        </p:nvSpPr>
        <p:spPr>
          <a:xfrm>
            <a:off x="6403841" y="3106210"/>
            <a:ext cx="4275017" cy="8510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pPr>
              <a:defRPr sz="3600" b="0">
                <a:latin typeface="Chalkduster"/>
                <a:ea typeface="Chalkduster"/>
                <a:cs typeface="Chalkduster"/>
                <a:sym typeface="Chalkduster"/>
              </a:defRPr>
            </a:pPr>
            <a:r>
              <a:rPr sz="2531"/>
              <a:t>Each column vector</a:t>
            </a:r>
          </a:p>
          <a:p>
            <a:pPr>
              <a:defRPr sz="3600" b="0">
                <a:latin typeface="Chalkduster"/>
                <a:ea typeface="Chalkduster"/>
                <a:cs typeface="Chalkduster"/>
                <a:sym typeface="Chalkduster"/>
              </a:defRPr>
            </a:pPr>
            <a:r>
              <a:rPr sz="2531"/>
              <a:t>represents a Document</a:t>
            </a:r>
          </a:p>
        </p:txBody>
      </p:sp>
      <p:pic>
        <p:nvPicPr>
          <p:cNvPr id="283" name="Line Line" descr="Line Line"/>
          <p:cNvPicPr>
            <a:picLocks/>
          </p:cNvPicPr>
          <p:nvPr/>
        </p:nvPicPr>
        <p:blipFill>
          <a:blip r:embed="rId3"/>
          <a:stretch>
            <a:fillRect/>
          </a:stretch>
        </p:blipFill>
        <p:spPr>
          <a:xfrm rot="12276869">
            <a:off x="6188049" y="2646348"/>
            <a:ext cx="1281473" cy="396264"/>
          </a:xfrm>
          <a:prstGeom prst="rect">
            <a:avLst/>
          </a:prstGeom>
        </p:spPr>
      </p:pic>
      <p:pic>
        <p:nvPicPr>
          <p:cNvPr id="285" name="Rectangle Rectangle" descr="Rectangle Rectangle"/>
          <p:cNvPicPr>
            <a:picLocks/>
          </p:cNvPicPr>
          <p:nvPr/>
        </p:nvPicPr>
        <p:blipFill>
          <a:blip r:embed="rId4"/>
          <a:stretch>
            <a:fillRect/>
          </a:stretch>
        </p:blipFill>
        <p:spPr>
          <a:xfrm>
            <a:off x="4898520" y="1826122"/>
            <a:ext cx="1268317" cy="4742919"/>
          </a:xfrm>
          <a:prstGeom prst="rect">
            <a:avLst/>
          </a:prstGeom>
        </p:spPr>
      </p:pic>
    </p:spTree>
    <p:extLst>
      <p:ext uri="{BB962C8B-B14F-4D97-AF65-F5344CB8AC3E}">
        <p14:creationId xmlns:p14="http://schemas.microsoft.com/office/powerpoint/2010/main" val="25277009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a:extLst>
              <a:ext uri="{FF2B5EF4-FFF2-40B4-BE49-F238E27FC236}">
                <a16:creationId xmlns:a16="http://schemas.microsoft.com/office/drawing/2014/main" id="{AD1D38AD-15F3-F04A-8E6F-184AA4BC0209}"/>
              </a:ext>
            </a:extLst>
          </p:cNvPr>
          <p:cNvGraphicFramePr/>
          <p:nvPr>
            <p:extLst>
              <p:ext uri="{D42A27DB-BD31-4B8C-83A1-F6EECF244321}">
                <p14:modId xmlns:p14="http://schemas.microsoft.com/office/powerpoint/2010/main" val="1256533934"/>
              </p:ext>
            </p:extLst>
          </p:nvPr>
        </p:nvGraphicFramePr>
        <p:xfrm>
          <a:off x="2202355" y="1830586"/>
          <a:ext cx="7984998" cy="4733984"/>
        </p:xfrm>
        <a:graphic>
          <a:graphicData uri="http://schemas.openxmlformats.org/drawingml/2006/table">
            <a:tbl>
              <a:tblPr firstRow="1" firstCol="1">
                <a:tableStyleId>{21E4AEA4-8DFA-4A89-87EB-49C32662AFE0}</a:tableStyleId>
              </a:tblPr>
              <a:tblGrid>
                <a:gridCol w="1330833">
                  <a:extLst>
                    <a:ext uri="{9D8B030D-6E8A-4147-A177-3AD203B41FA5}">
                      <a16:colId xmlns:a16="http://schemas.microsoft.com/office/drawing/2014/main" val="20000"/>
                    </a:ext>
                  </a:extLst>
                </a:gridCol>
                <a:gridCol w="1330833">
                  <a:extLst>
                    <a:ext uri="{9D8B030D-6E8A-4147-A177-3AD203B41FA5}">
                      <a16:colId xmlns:a16="http://schemas.microsoft.com/office/drawing/2014/main" val="20001"/>
                    </a:ext>
                  </a:extLst>
                </a:gridCol>
                <a:gridCol w="1330833">
                  <a:extLst>
                    <a:ext uri="{9D8B030D-6E8A-4147-A177-3AD203B41FA5}">
                      <a16:colId xmlns:a16="http://schemas.microsoft.com/office/drawing/2014/main" val="20002"/>
                    </a:ext>
                  </a:extLst>
                </a:gridCol>
                <a:gridCol w="1330833">
                  <a:extLst>
                    <a:ext uri="{9D8B030D-6E8A-4147-A177-3AD203B41FA5}">
                      <a16:colId xmlns:a16="http://schemas.microsoft.com/office/drawing/2014/main" val="20003"/>
                    </a:ext>
                  </a:extLst>
                </a:gridCol>
                <a:gridCol w="1330833">
                  <a:extLst>
                    <a:ext uri="{9D8B030D-6E8A-4147-A177-3AD203B41FA5}">
                      <a16:colId xmlns:a16="http://schemas.microsoft.com/office/drawing/2014/main" val="20004"/>
                    </a:ext>
                  </a:extLst>
                </a:gridCol>
                <a:gridCol w="1330833">
                  <a:extLst>
                    <a:ext uri="{9D8B030D-6E8A-4147-A177-3AD203B41FA5}">
                      <a16:colId xmlns:a16="http://schemas.microsoft.com/office/drawing/2014/main" val="20005"/>
                    </a:ext>
                  </a:extLst>
                </a:gridCol>
              </a:tblGrid>
              <a:tr h="591748">
                <a:tc>
                  <a:txBody>
                    <a:bodyPr/>
                    <a:lstStyle/>
                    <a:p>
                      <a:pPr defTabSz="914400">
                        <a:tabLst>
                          <a:tab pos="1181100" algn="l"/>
                        </a:tabLst>
                        <a:defRPr sz="2200">
                          <a:sym typeface="Helvetica Neue Medium"/>
                        </a:defRPr>
                      </a:pPr>
                      <a:endParaRPr sz="1500" baseline="0" dirty="0">
                        <a:solidFill>
                          <a:schemeClr val="bg1"/>
                        </a:solidFill>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a:solidFill>
                            <a:schemeClr val="bg1"/>
                          </a:solidFill>
                          <a:sym typeface="Helvetica Neue"/>
                        </a:rPr>
                        <a:t>D1</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a:solidFill>
                            <a:schemeClr val="bg1"/>
                          </a:solidFill>
                          <a:sym typeface="Helvetica Neue"/>
                        </a:rPr>
                        <a:t>D2</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a:solidFill>
                            <a:schemeClr val="bg1"/>
                          </a:solidFill>
                          <a:sym typeface="Helvetica Neue"/>
                        </a:rPr>
                        <a:t>D3</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a:solidFill>
                            <a:schemeClr val="bg1"/>
                          </a:solidFill>
                          <a:sym typeface="Helvetica Neue"/>
                        </a:rPr>
                        <a:t>D4</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dirty="0">
                          <a:solidFill>
                            <a:schemeClr val="bg1"/>
                          </a:solidFill>
                          <a:sym typeface="Helvetica Neue"/>
                        </a:rPr>
                        <a:t>D5</a:t>
                      </a:r>
                      <a:endParaRPr sz="1500" b="1" baseline="0" dirty="0">
                        <a:solidFill>
                          <a:schemeClr val="bg1"/>
                        </a:solidFill>
                        <a:latin typeface="Helvetica Neue"/>
                        <a:ea typeface="Helvetica Neue"/>
                        <a:cs typeface="Helvetica Neue"/>
                        <a:sym typeface="Helvetica Neue"/>
                      </a:endParaRPr>
                    </a:p>
                  </a:txBody>
                  <a:tcPr marL="35719" marR="35719" marT="35719" marB="35719" anchor="ctr" horzOverflow="overflow"/>
                </a:tc>
                <a:extLst>
                  <a:ext uri="{0D108BD9-81ED-4DB2-BD59-A6C34878D82A}">
                    <a16:rowId xmlns:a16="http://schemas.microsoft.com/office/drawing/2014/main" val="10000"/>
                  </a:ext>
                </a:extLst>
              </a:tr>
              <a:tr h="591748">
                <a:tc>
                  <a:txBody>
                    <a:bodyPr/>
                    <a:lstStyle/>
                    <a:p>
                      <a:pPr algn="ctr" defTabSz="914400">
                        <a:tabLst>
                          <a:tab pos="1181100" algn="l"/>
                        </a:tabLst>
                        <a:defRPr sz="1800">
                          <a:solidFill>
                            <a:srgbClr val="000000"/>
                          </a:solidFill>
                        </a:defRPr>
                      </a:pPr>
                      <a:r>
                        <a:rPr sz="1500" baseline="0" dirty="0">
                          <a:solidFill>
                            <a:schemeClr val="bg1"/>
                          </a:solidFill>
                          <a:sym typeface="Helvetica Neue Medium"/>
                        </a:rPr>
                        <a:t>abandon</a:t>
                      </a:r>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1"/>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abdicate</a:t>
                      </a:r>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2"/>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abhor</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3"/>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academic</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4"/>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5"/>
                  </a:ext>
                </a:extLst>
              </a:tr>
              <a:tr h="591748">
                <a:tc>
                  <a:txBody>
                    <a:bodyPr/>
                    <a:lstStyle/>
                    <a:p>
                      <a:pPr algn="ctr" defTabSz="914400">
                        <a:tabLst>
                          <a:tab pos="1181100" algn="l"/>
                        </a:tabLst>
                        <a:defRPr sz="1800">
                          <a:solidFill>
                            <a:srgbClr val="000000"/>
                          </a:solidFill>
                        </a:defRPr>
                      </a:pPr>
                      <a:r>
                        <a:rPr sz="1500" baseline="0" dirty="0">
                          <a:solidFill>
                            <a:schemeClr val="bg1"/>
                          </a:solidFill>
                          <a:sym typeface="Helvetica Neue Medium"/>
                        </a:rPr>
                        <a:t>zygodactyl</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6"/>
                  </a:ext>
                </a:extLst>
              </a:tr>
              <a:tr h="591748">
                <a:tc>
                  <a:txBody>
                    <a:bodyPr/>
                    <a:lstStyle/>
                    <a:p>
                      <a:pPr algn="ctr" defTabSz="914400">
                        <a:tabLst>
                          <a:tab pos="1181100" algn="l"/>
                        </a:tabLst>
                        <a:defRPr sz="1800">
                          <a:solidFill>
                            <a:srgbClr val="000000"/>
                          </a:solidFill>
                        </a:defRPr>
                      </a:pPr>
                      <a:r>
                        <a:rPr sz="1500" baseline="0" dirty="0">
                          <a:solidFill>
                            <a:schemeClr val="bg1"/>
                          </a:solidFill>
                          <a:sym typeface="Helvetica Neue Medium"/>
                        </a:rPr>
                        <a:t>zymurgy</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7"/>
                  </a:ext>
                </a:extLst>
              </a:tr>
            </a:tbl>
          </a:graphicData>
        </a:graphic>
      </p:graphicFrame>
      <p:sp>
        <p:nvSpPr>
          <p:cNvPr id="290" name="Term-Document Matrix"/>
          <p:cNvSpPr txBox="1">
            <a:spLocks noGrp="1"/>
          </p:cNvSpPr>
          <p:nvPr>
            <p:ph type="title" idx="4294967295"/>
          </p:nvPr>
        </p:nvSpPr>
        <p:spPr>
          <a:xfrm>
            <a:off x="0" y="365125"/>
            <a:ext cx="10953750" cy="771525"/>
          </a:xfrm>
          <a:prstGeom prst="rect">
            <a:avLst/>
          </a:prstGeom>
        </p:spPr>
        <p:txBody>
          <a:bodyPr/>
          <a:lstStyle/>
          <a:p>
            <a:r>
              <a:t>Term-Document Matrix</a:t>
            </a:r>
          </a:p>
        </p:txBody>
      </p:sp>
      <p:sp>
        <p:nvSpPr>
          <p:cNvPr id="292" name="Each row vector…"/>
          <p:cNvSpPr txBox="1"/>
          <p:nvPr/>
        </p:nvSpPr>
        <p:spPr>
          <a:xfrm>
            <a:off x="6289707" y="4249210"/>
            <a:ext cx="3365153" cy="8510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pPr>
              <a:defRPr sz="3600" b="0">
                <a:latin typeface="Chalkduster"/>
                <a:ea typeface="Chalkduster"/>
                <a:cs typeface="Chalkduster"/>
                <a:sym typeface="Chalkduster"/>
              </a:defRPr>
            </a:pPr>
            <a:r>
              <a:rPr sz="2531"/>
              <a:t>Each row vector</a:t>
            </a:r>
          </a:p>
          <a:p>
            <a:pPr>
              <a:defRPr sz="3600" b="0">
                <a:latin typeface="Chalkduster"/>
                <a:ea typeface="Chalkduster"/>
                <a:cs typeface="Chalkduster"/>
                <a:sym typeface="Chalkduster"/>
              </a:defRPr>
            </a:pPr>
            <a:r>
              <a:rPr sz="2531"/>
              <a:t>represents a Term</a:t>
            </a:r>
          </a:p>
        </p:txBody>
      </p:sp>
      <p:pic>
        <p:nvPicPr>
          <p:cNvPr id="293" name="Line Line" descr="Line Line"/>
          <p:cNvPicPr>
            <a:picLocks/>
          </p:cNvPicPr>
          <p:nvPr/>
        </p:nvPicPr>
        <p:blipFill>
          <a:blip r:embed="rId2"/>
          <a:stretch>
            <a:fillRect/>
          </a:stretch>
        </p:blipFill>
        <p:spPr>
          <a:xfrm rot="12276869">
            <a:off x="5622971" y="3789348"/>
            <a:ext cx="1281473" cy="396264"/>
          </a:xfrm>
          <a:prstGeom prst="rect">
            <a:avLst/>
          </a:prstGeom>
        </p:spPr>
      </p:pic>
      <p:pic>
        <p:nvPicPr>
          <p:cNvPr id="295" name="Rectangle Rectangle" descr="Rectangle Rectangle"/>
          <p:cNvPicPr>
            <a:picLocks/>
          </p:cNvPicPr>
          <p:nvPr/>
        </p:nvPicPr>
        <p:blipFill>
          <a:blip r:embed="rId3"/>
          <a:stretch>
            <a:fillRect/>
          </a:stretch>
        </p:blipFill>
        <p:spPr>
          <a:xfrm>
            <a:off x="2180382" y="3006446"/>
            <a:ext cx="8028944" cy="625530"/>
          </a:xfrm>
          <a:prstGeom prst="rect">
            <a:avLst/>
          </a:prstGeom>
        </p:spPr>
      </p:pic>
    </p:spTree>
    <p:extLst>
      <p:ext uri="{BB962C8B-B14F-4D97-AF65-F5344CB8AC3E}">
        <p14:creationId xmlns:p14="http://schemas.microsoft.com/office/powerpoint/2010/main" val="26219835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able">
            <a:extLst>
              <a:ext uri="{FF2B5EF4-FFF2-40B4-BE49-F238E27FC236}">
                <a16:creationId xmlns:a16="http://schemas.microsoft.com/office/drawing/2014/main" id="{36D3160B-2A08-7C49-9BB2-99B3ED06BCAB}"/>
              </a:ext>
            </a:extLst>
          </p:cNvPr>
          <p:cNvGraphicFramePr/>
          <p:nvPr>
            <p:extLst>
              <p:ext uri="{D42A27DB-BD31-4B8C-83A1-F6EECF244321}">
                <p14:modId xmlns:p14="http://schemas.microsoft.com/office/powerpoint/2010/main" val="1465298283"/>
              </p:ext>
            </p:extLst>
          </p:nvPr>
        </p:nvGraphicFramePr>
        <p:xfrm>
          <a:off x="2202355" y="1830586"/>
          <a:ext cx="7984998" cy="4733984"/>
        </p:xfrm>
        <a:graphic>
          <a:graphicData uri="http://schemas.openxmlformats.org/drawingml/2006/table">
            <a:tbl>
              <a:tblPr firstRow="1" firstCol="1">
                <a:tableStyleId>{21E4AEA4-8DFA-4A89-87EB-49C32662AFE0}</a:tableStyleId>
              </a:tblPr>
              <a:tblGrid>
                <a:gridCol w="1330833">
                  <a:extLst>
                    <a:ext uri="{9D8B030D-6E8A-4147-A177-3AD203B41FA5}">
                      <a16:colId xmlns:a16="http://schemas.microsoft.com/office/drawing/2014/main" val="20000"/>
                    </a:ext>
                  </a:extLst>
                </a:gridCol>
                <a:gridCol w="1330833">
                  <a:extLst>
                    <a:ext uri="{9D8B030D-6E8A-4147-A177-3AD203B41FA5}">
                      <a16:colId xmlns:a16="http://schemas.microsoft.com/office/drawing/2014/main" val="20001"/>
                    </a:ext>
                  </a:extLst>
                </a:gridCol>
                <a:gridCol w="1330833">
                  <a:extLst>
                    <a:ext uri="{9D8B030D-6E8A-4147-A177-3AD203B41FA5}">
                      <a16:colId xmlns:a16="http://schemas.microsoft.com/office/drawing/2014/main" val="20002"/>
                    </a:ext>
                  </a:extLst>
                </a:gridCol>
                <a:gridCol w="1330833">
                  <a:extLst>
                    <a:ext uri="{9D8B030D-6E8A-4147-A177-3AD203B41FA5}">
                      <a16:colId xmlns:a16="http://schemas.microsoft.com/office/drawing/2014/main" val="20003"/>
                    </a:ext>
                  </a:extLst>
                </a:gridCol>
                <a:gridCol w="1330833">
                  <a:extLst>
                    <a:ext uri="{9D8B030D-6E8A-4147-A177-3AD203B41FA5}">
                      <a16:colId xmlns:a16="http://schemas.microsoft.com/office/drawing/2014/main" val="20004"/>
                    </a:ext>
                  </a:extLst>
                </a:gridCol>
                <a:gridCol w="1330833">
                  <a:extLst>
                    <a:ext uri="{9D8B030D-6E8A-4147-A177-3AD203B41FA5}">
                      <a16:colId xmlns:a16="http://schemas.microsoft.com/office/drawing/2014/main" val="20005"/>
                    </a:ext>
                  </a:extLst>
                </a:gridCol>
              </a:tblGrid>
              <a:tr h="591748">
                <a:tc>
                  <a:txBody>
                    <a:bodyPr/>
                    <a:lstStyle/>
                    <a:p>
                      <a:pPr defTabSz="914400">
                        <a:tabLst>
                          <a:tab pos="1181100" algn="l"/>
                        </a:tabLst>
                        <a:defRPr sz="2200">
                          <a:sym typeface="Helvetica Neue Medium"/>
                        </a:defRPr>
                      </a:pPr>
                      <a:endParaRPr sz="1500" baseline="0" dirty="0">
                        <a:solidFill>
                          <a:schemeClr val="bg1"/>
                        </a:solidFill>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a:solidFill>
                            <a:schemeClr val="bg1"/>
                          </a:solidFill>
                          <a:sym typeface="Helvetica Neue"/>
                        </a:rPr>
                        <a:t>D1</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a:solidFill>
                            <a:schemeClr val="bg1"/>
                          </a:solidFill>
                          <a:sym typeface="Helvetica Neue"/>
                        </a:rPr>
                        <a:t>D2</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a:solidFill>
                            <a:schemeClr val="bg1"/>
                          </a:solidFill>
                          <a:sym typeface="Helvetica Neue"/>
                        </a:rPr>
                        <a:t>D3</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a:solidFill>
                            <a:schemeClr val="bg1"/>
                          </a:solidFill>
                          <a:sym typeface="Helvetica Neue"/>
                        </a:rPr>
                        <a:t>D4</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dirty="0">
                          <a:solidFill>
                            <a:schemeClr val="bg1"/>
                          </a:solidFill>
                          <a:sym typeface="Helvetica Neue"/>
                        </a:rPr>
                        <a:t>D5</a:t>
                      </a:r>
                      <a:endParaRPr sz="1500" b="1" baseline="0" dirty="0">
                        <a:solidFill>
                          <a:schemeClr val="bg1"/>
                        </a:solidFill>
                        <a:latin typeface="Helvetica Neue"/>
                        <a:ea typeface="Helvetica Neue"/>
                        <a:cs typeface="Helvetica Neue"/>
                        <a:sym typeface="Helvetica Neue"/>
                      </a:endParaRPr>
                    </a:p>
                  </a:txBody>
                  <a:tcPr marL="35719" marR="35719" marT="35719" marB="35719" anchor="ctr" horzOverflow="overflow"/>
                </a:tc>
                <a:extLst>
                  <a:ext uri="{0D108BD9-81ED-4DB2-BD59-A6C34878D82A}">
                    <a16:rowId xmlns:a16="http://schemas.microsoft.com/office/drawing/2014/main" val="10000"/>
                  </a:ext>
                </a:extLst>
              </a:tr>
              <a:tr h="591748">
                <a:tc>
                  <a:txBody>
                    <a:bodyPr/>
                    <a:lstStyle/>
                    <a:p>
                      <a:pPr algn="ctr" defTabSz="914400">
                        <a:tabLst>
                          <a:tab pos="1181100" algn="l"/>
                        </a:tabLst>
                        <a:defRPr sz="1800">
                          <a:solidFill>
                            <a:srgbClr val="000000"/>
                          </a:solidFill>
                        </a:defRPr>
                      </a:pPr>
                      <a:r>
                        <a:rPr sz="1500" baseline="0" dirty="0">
                          <a:solidFill>
                            <a:schemeClr val="bg1"/>
                          </a:solidFill>
                          <a:sym typeface="Helvetica Neue Medium"/>
                        </a:rPr>
                        <a:t>abandon</a:t>
                      </a:r>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1"/>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abdicate</a:t>
                      </a:r>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2"/>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abhor</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3"/>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academic</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4"/>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5"/>
                  </a:ext>
                </a:extLst>
              </a:tr>
              <a:tr h="591748">
                <a:tc>
                  <a:txBody>
                    <a:bodyPr/>
                    <a:lstStyle/>
                    <a:p>
                      <a:pPr algn="ctr" defTabSz="914400">
                        <a:tabLst>
                          <a:tab pos="1181100" algn="l"/>
                        </a:tabLst>
                        <a:defRPr sz="1800">
                          <a:solidFill>
                            <a:srgbClr val="000000"/>
                          </a:solidFill>
                        </a:defRPr>
                      </a:pPr>
                      <a:r>
                        <a:rPr sz="1500" baseline="0" dirty="0">
                          <a:solidFill>
                            <a:schemeClr val="bg1"/>
                          </a:solidFill>
                          <a:sym typeface="Helvetica Neue Medium"/>
                        </a:rPr>
                        <a:t>zygodactyl</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6"/>
                  </a:ext>
                </a:extLst>
              </a:tr>
              <a:tr h="591748">
                <a:tc>
                  <a:txBody>
                    <a:bodyPr/>
                    <a:lstStyle/>
                    <a:p>
                      <a:pPr algn="ctr" defTabSz="914400">
                        <a:tabLst>
                          <a:tab pos="1181100" algn="l"/>
                        </a:tabLst>
                        <a:defRPr sz="1800">
                          <a:solidFill>
                            <a:srgbClr val="000000"/>
                          </a:solidFill>
                        </a:defRPr>
                      </a:pPr>
                      <a:r>
                        <a:rPr sz="1500" baseline="0" dirty="0">
                          <a:solidFill>
                            <a:schemeClr val="bg1"/>
                          </a:solidFill>
                          <a:sym typeface="Helvetica Neue Medium"/>
                        </a:rPr>
                        <a:t>zymurgy</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7"/>
                  </a:ext>
                </a:extLst>
              </a:tr>
            </a:tbl>
          </a:graphicData>
        </a:graphic>
      </p:graphicFrame>
      <p:sp>
        <p:nvSpPr>
          <p:cNvPr id="298" name="Term-Document Matrix"/>
          <p:cNvSpPr txBox="1">
            <a:spLocks noGrp="1"/>
          </p:cNvSpPr>
          <p:nvPr>
            <p:ph type="title" idx="4294967295"/>
          </p:nvPr>
        </p:nvSpPr>
        <p:spPr>
          <a:xfrm>
            <a:off x="0" y="365125"/>
            <a:ext cx="10953750" cy="771525"/>
          </a:xfrm>
          <a:prstGeom prst="rect">
            <a:avLst/>
          </a:prstGeom>
        </p:spPr>
        <p:txBody>
          <a:bodyPr/>
          <a:lstStyle/>
          <a:p>
            <a:r>
              <a:t>Term-Document Matrix</a:t>
            </a:r>
          </a:p>
        </p:txBody>
      </p:sp>
      <p:sp>
        <p:nvSpPr>
          <p:cNvPr id="300" name="The value in a cell is…"/>
          <p:cNvSpPr txBox="1"/>
          <p:nvPr/>
        </p:nvSpPr>
        <p:spPr>
          <a:xfrm>
            <a:off x="3945048" y="4493599"/>
            <a:ext cx="5972597" cy="12405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pPr>
              <a:defRPr sz="3600" b="0">
                <a:latin typeface="Chalkduster"/>
                <a:ea typeface="Chalkduster"/>
                <a:cs typeface="Chalkduster"/>
                <a:sym typeface="Chalkduster"/>
              </a:defRPr>
            </a:pPr>
            <a:r>
              <a:rPr sz="2531"/>
              <a:t>The value in a cell is</a:t>
            </a:r>
          </a:p>
          <a:p>
            <a:pPr>
              <a:defRPr sz="3600" b="0">
                <a:latin typeface="Chalkduster"/>
                <a:ea typeface="Chalkduster"/>
                <a:cs typeface="Chalkduster"/>
                <a:sym typeface="Chalkduster"/>
              </a:defRPr>
            </a:pPr>
            <a:r>
              <a:rPr sz="2531"/>
              <a:t> based on how often that term </a:t>
            </a:r>
          </a:p>
          <a:p>
            <a:pPr>
              <a:defRPr sz="3600" b="0">
                <a:latin typeface="Chalkduster"/>
                <a:ea typeface="Chalkduster"/>
                <a:cs typeface="Chalkduster"/>
                <a:sym typeface="Chalkduster"/>
              </a:defRPr>
            </a:pPr>
            <a:r>
              <a:rPr sz="2531"/>
              <a:t>occurred in that document</a:t>
            </a:r>
          </a:p>
        </p:txBody>
      </p:sp>
      <p:pic>
        <p:nvPicPr>
          <p:cNvPr id="301" name="Line Line" descr="Line Line"/>
          <p:cNvPicPr>
            <a:picLocks/>
          </p:cNvPicPr>
          <p:nvPr/>
        </p:nvPicPr>
        <p:blipFill>
          <a:blip r:embed="rId2"/>
          <a:stretch>
            <a:fillRect/>
          </a:stretch>
        </p:blipFill>
        <p:spPr>
          <a:xfrm rot="15135136">
            <a:off x="5359457" y="3868768"/>
            <a:ext cx="1002821" cy="396264"/>
          </a:xfrm>
          <a:prstGeom prst="rect">
            <a:avLst/>
          </a:prstGeom>
        </p:spPr>
      </p:pic>
      <p:pic>
        <p:nvPicPr>
          <p:cNvPr id="303" name="Rectangle Rectangle" descr="Rectangle Rectangle"/>
          <p:cNvPicPr>
            <a:picLocks/>
          </p:cNvPicPr>
          <p:nvPr/>
        </p:nvPicPr>
        <p:blipFill>
          <a:blip r:embed="rId3"/>
          <a:stretch>
            <a:fillRect/>
          </a:stretch>
        </p:blipFill>
        <p:spPr>
          <a:xfrm>
            <a:off x="4839272" y="3006446"/>
            <a:ext cx="1375524" cy="625530"/>
          </a:xfrm>
          <a:prstGeom prst="rect">
            <a:avLst/>
          </a:prstGeom>
        </p:spPr>
      </p:pic>
    </p:spTree>
    <p:extLst>
      <p:ext uri="{BB962C8B-B14F-4D97-AF65-F5344CB8AC3E}">
        <p14:creationId xmlns:p14="http://schemas.microsoft.com/office/powerpoint/2010/main" val="26298857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7AC64-4E73-A54A-9D82-26150FF06227}"/>
              </a:ext>
            </a:extLst>
          </p:cNvPr>
          <p:cNvSpPr>
            <a:spLocks noGrp="1"/>
          </p:cNvSpPr>
          <p:nvPr>
            <p:ph type="title"/>
          </p:nvPr>
        </p:nvSpPr>
        <p:spPr/>
        <p:txBody>
          <a:bodyPr/>
          <a:lstStyle/>
          <a:p>
            <a:r>
              <a:rPr lang="en-US" dirty="0"/>
              <a:t>Entailment in formal semantics</a:t>
            </a:r>
          </a:p>
        </p:txBody>
      </p:sp>
      <p:pic>
        <p:nvPicPr>
          <p:cNvPr id="3" name="Image" descr="Image">
            <a:extLst>
              <a:ext uri="{FF2B5EF4-FFF2-40B4-BE49-F238E27FC236}">
                <a16:creationId xmlns:a16="http://schemas.microsoft.com/office/drawing/2014/main" id="{8391279B-0852-514E-A3D3-CB2FACA444D9}"/>
              </a:ext>
            </a:extLst>
          </p:cNvPr>
          <p:cNvPicPr>
            <a:picLocks noChangeAspect="1"/>
          </p:cNvPicPr>
          <p:nvPr/>
        </p:nvPicPr>
        <p:blipFill>
          <a:blip r:embed="rId2"/>
          <a:stretch>
            <a:fillRect/>
          </a:stretch>
        </p:blipFill>
        <p:spPr>
          <a:xfrm>
            <a:off x="1043345" y="1137177"/>
            <a:ext cx="9666781" cy="4993259"/>
          </a:xfrm>
          <a:prstGeom prst="rect">
            <a:avLst/>
          </a:prstGeom>
          <a:ln w="12700">
            <a:miter lim="400000"/>
          </a:ln>
        </p:spPr>
      </p:pic>
    </p:spTree>
    <p:extLst>
      <p:ext uri="{BB962C8B-B14F-4D97-AF65-F5344CB8AC3E}">
        <p14:creationId xmlns:p14="http://schemas.microsoft.com/office/powerpoint/2010/main" val="271072581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able">
            <a:extLst>
              <a:ext uri="{FF2B5EF4-FFF2-40B4-BE49-F238E27FC236}">
                <a16:creationId xmlns:a16="http://schemas.microsoft.com/office/drawing/2014/main" id="{825339B9-8922-D540-A4D0-0432B2F020BD}"/>
              </a:ext>
            </a:extLst>
          </p:cNvPr>
          <p:cNvGraphicFramePr/>
          <p:nvPr>
            <p:extLst>
              <p:ext uri="{D42A27DB-BD31-4B8C-83A1-F6EECF244321}">
                <p14:modId xmlns:p14="http://schemas.microsoft.com/office/powerpoint/2010/main" val="1224824392"/>
              </p:ext>
            </p:extLst>
          </p:nvPr>
        </p:nvGraphicFramePr>
        <p:xfrm>
          <a:off x="2202355" y="1830586"/>
          <a:ext cx="7984998" cy="4733984"/>
        </p:xfrm>
        <a:graphic>
          <a:graphicData uri="http://schemas.openxmlformats.org/drawingml/2006/table">
            <a:tbl>
              <a:tblPr firstRow="1" firstCol="1">
                <a:tableStyleId>{21E4AEA4-8DFA-4A89-87EB-49C32662AFE0}</a:tableStyleId>
              </a:tblPr>
              <a:tblGrid>
                <a:gridCol w="1330833">
                  <a:extLst>
                    <a:ext uri="{9D8B030D-6E8A-4147-A177-3AD203B41FA5}">
                      <a16:colId xmlns:a16="http://schemas.microsoft.com/office/drawing/2014/main" val="20000"/>
                    </a:ext>
                  </a:extLst>
                </a:gridCol>
                <a:gridCol w="1330833">
                  <a:extLst>
                    <a:ext uri="{9D8B030D-6E8A-4147-A177-3AD203B41FA5}">
                      <a16:colId xmlns:a16="http://schemas.microsoft.com/office/drawing/2014/main" val="20001"/>
                    </a:ext>
                  </a:extLst>
                </a:gridCol>
                <a:gridCol w="1330833">
                  <a:extLst>
                    <a:ext uri="{9D8B030D-6E8A-4147-A177-3AD203B41FA5}">
                      <a16:colId xmlns:a16="http://schemas.microsoft.com/office/drawing/2014/main" val="20002"/>
                    </a:ext>
                  </a:extLst>
                </a:gridCol>
                <a:gridCol w="1330833">
                  <a:extLst>
                    <a:ext uri="{9D8B030D-6E8A-4147-A177-3AD203B41FA5}">
                      <a16:colId xmlns:a16="http://schemas.microsoft.com/office/drawing/2014/main" val="20003"/>
                    </a:ext>
                  </a:extLst>
                </a:gridCol>
                <a:gridCol w="1330833">
                  <a:extLst>
                    <a:ext uri="{9D8B030D-6E8A-4147-A177-3AD203B41FA5}">
                      <a16:colId xmlns:a16="http://schemas.microsoft.com/office/drawing/2014/main" val="20004"/>
                    </a:ext>
                  </a:extLst>
                </a:gridCol>
                <a:gridCol w="1330833">
                  <a:extLst>
                    <a:ext uri="{9D8B030D-6E8A-4147-A177-3AD203B41FA5}">
                      <a16:colId xmlns:a16="http://schemas.microsoft.com/office/drawing/2014/main" val="20005"/>
                    </a:ext>
                  </a:extLst>
                </a:gridCol>
              </a:tblGrid>
              <a:tr h="591748">
                <a:tc>
                  <a:txBody>
                    <a:bodyPr/>
                    <a:lstStyle/>
                    <a:p>
                      <a:pPr defTabSz="914400">
                        <a:tabLst>
                          <a:tab pos="1181100" algn="l"/>
                        </a:tabLst>
                        <a:defRPr sz="2200">
                          <a:sym typeface="Helvetica Neue Medium"/>
                        </a:defRPr>
                      </a:pPr>
                      <a:endParaRPr sz="1500" baseline="0" dirty="0">
                        <a:solidFill>
                          <a:schemeClr val="bg1"/>
                        </a:solidFill>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a:solidFill>
                            <a:schemeClr val="bg1"/>
                          </a:solidFill>
                          <a:sym typeface="Helvetica Neue"/>
                        </a:rPr>
                        <a:t>D1</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a:solidFill>
                            <a:schemeClr val="bg1"/>
                          </a:solidFill>
                          <a:sym typeface="Helvetica Neue"/>
                        </a:rPr>
                        <a:t>D2</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a:solidFill>
                            <a:schemeClr val="bg1"/>
                          </a:solidFill>
                          <a:sym typeface="Helvetica Neue"/>
                        </a:rPr>
                        <a:t>D3</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a:solidFill>
                            <a:schemeClr val="bg1"/>
                          </a:solidFill>
                          <a:sym typeface="Helvetica Neue"/>
                        </a:rPr>
                        <a:t>D4</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dirty="0">
                          <a:solidFill>
                            <a:schemeClr val="bg1"/>
                          </a:solidFill>
                          <a:sym typeface="Helvetica Neue"/>
                        </a:rPr>
                        <a:t>D5</a:t>
                      </a:r>
                      <a:endParaRPr sz="1500" b="1" baseline="0" dirty="0">
                        <a:solidFill>
                          <a:schemeClr val="bg1"/>
                        </a:solidFill>
                        <a:latin typeface="Helvetica Neue"/>
                        <a:ea typeface="Helvetica Neue"/>
                        <a:cs typeface="Helvetica Neue"/>
                        <a:sym typeface="Helvetica Neue"/>
                      </a:endParaRPr>
                    </a:p>
                  </a:txBody>
                  <a:tcPr marL="35719" marR="35719" marT="35719" marB="35719" anchor="ctr" horzOverflow="overflow"/>
                </a:tc>
                <a:extLst>
                  <a:ext uri="{0D108BD9-81ED-4DB2-BD59-A6C34878D82A}">
                    <a16:rowId xmlns:a16="http://schemas.microsoft.com/office/drawing/2014/main" val="10000"/>
                  </a:ext>
                </a:extLst>
              </a:tr>
              <a:tr h="591748">
                <a:tc>
                  <a:txBody>
                    <a:bodyPr/>
                    <a:lstStyle/>
                    <a:p>
                      <a:pPr algn="ctr" defTabSz="914400">
                        <a:tabLst>
                          <a:tab pos="1181100" algn="l"/>
                        </a:tabLst>
                        <a:defRPr sz="1800">
                          <a:solidFill>
                            <a:srgbClr val="000000"/>
                          </a:solidFill>
                        </a:defRPr>
                      </a:pPr>
                      <a:r>
                        <a:rPr sz="1500" baseline="0" dirty="0">
                          <a:solidFill>
                            <a:schemeClr val="bg1"/>
                          </a:solidFill>
                          <a:sym typeface="Helvetica Neue Medium"/>
                        </a:rPr>
                        <a:t>abandon</a:t>
                      </a:r>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1"/>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abdicate</a:t>
                      </a:r>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2"/>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abhor</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3"/>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academic</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4"/>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5"/>
                  </a:ext>
                </a:extLst>
              </a:tr>
              <a:tr h="591748">
                <a:tc>
                  <a:txBody>
                    <a:bodyPr/>
                    <a:lstStyle/>
                    <a:p>
                      <a:pPr algn="ctr" defTabSz="914400">
                        <a:tabLst>
                          <a:tab pos="1181100" algn="l"/>
                        </a:tabLst>
                        <a:defRPr sz="1800">
                          <a:solidFill>
                            <a:srgbClr val="000000"/>
                          </a:solidFill>
                        </a:defRPr>
                      </a:pPr>
                      <a:r>
                        <a:rPr sz="1500" baseline="0" dirty="0">
                          <a:solidFill>
                            <a:schemeClr val="bg1"/>
                          </a:solidFill>
                          <a:sym typeface="Helvetica Neue Medium"/>
                        </a:rPr>
                        <a:t>zygodactyl</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6"/>
                  </a:ext>
                </a:extLst>
              </a:tr>
              <a:tr h="591748">
                <a:tc>
                  <a:txBody>
                    <a:bodyPr/>
                    <a:lstStyle/>
                    <a:p>
                      <a:pPr algn="ctr" defTabSz="914400">
                        <a:tabLst>
                          <a:tab pos="1181100" algn="l"/>
                        </a:tabLst>
                        <a:defRPr sz="1800">
                          <a:solidFill>
                            <a:srgbClr val="000000"/>
                          </a:solidFill>
                        </a:defRPr>
                      </a:pPr>
                      <a:r>
                        <a:rPr sz="1500" baseline="0" dirty="0">
                          <a:solidFill>
                            <a:schemeClr val="bg1"/>
                          </a:solidFill>
                          <a:sym typeface="Helvetica Neue Medium"/>
                        </a:rPr>
                        <a:t>zymurgy</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7"/>
                  </a:ext>
                </a:extLst>
              </a:tr>
            </a:tbl>
          </a:graphicData>
        </a:graphic>
      </p:graphicFrame>
      <p:sp>
        <p:nvSpPr>
          <p:cNvPr id="306" name="Term-Document Matrix"/>
          <p:cNvSpPr txBox="1">
            <a:spLocks noGrp="1"/>
          </p:cNvSpPr>
          <p:nvPr>
            <p:ph type="title" idx="4294967295"/>
          </p:nvPr>
        </p:nvSpPr>
        <p:spPr>
          <a:xfrm>
            <a:off x="0" y="365125"/>
            <a:ext cx="10953750" cy="771525"/>
          </a:xfrm>
          <a:prstGeom prst="rect">
            <a:avLst/>
          </a:prstGeom>
        </p:spPr>
        <p:txBody>
          <a:bodyPr/>
          <a:lstStyle/>
          <a:p>
            <a:r>
              <a:t>Term-Document Matrix</a:t>
            </a:r>
          </a:p>
        </p:txBody>
      </p:sp>
      <p:sp>
        <p:nvSpPr>
          <p:cNvPr id="308" name="The length of the…"/>
          <p:cNvSpPr txBox="1"/>
          <p:nvPr/>
        </p:nvSpPr>
        <p:spPr>
          <a:xfrm>
            <a:off x="6146987" y="3943974"/>
            <a:ext cx="4356139" cy="162999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anchor="ctr">
            <a:spAutoFit/>
          </a:bodyPr>
          <a:lstStyle/>
          <a:p>
            <a:pPr>
              <a:defRPr sz="3600" b="0">
                <a:latin typeface="Chalkduster"/>
                <a:ea typeface="Chalkduster"/>
                <a:cs typeface="Chalkduster"/>
                <a:sym typeface="Chalkduster"/>
              </a:defRPr>
            </a:pPr>
            <a:r>
              <a:rPr sz="2531" dirty="0"/>
              <a:t>The length of the </a:t>
            </a:r>
          </a:p>
          <a:p>
            <a:pPr>
              <a:defRPr sz="3600" b="0">
                <a:latin typeface="Chalkduster"/>
                <a:ea typeface="Chalkduster"/>
                <a:cs typeface="Chalkduster"/>
                <a:sym typeface="Chalkduster"/>
              </a:defRPr>
            </a:pPr>
            <a:r>
              <a:rPr sz="2531" dirty="0"/>
              <a:t>document vectors</a:t>
            </a:r>
          </a:p>
          <a:p>
            <a:pPr>
              <a:defRPr sz="3600" b="0">
                <a:latin typeface="Chalkduster"/>
                <a:ea typeface="Chalkduster"/>
                <a:cs typeface="Chalkduster"/>
                <a:sym typeface="Chalkduster"/>
              </a:defRPr>
            </a:pPr>
            <a:r>
              <a:rPr sz="2531" dirty="0"/>
              <a:t>is the size of the vocabulary </a:t>
            </a:r>
          </a:p>
        </p:txBody>
      </p:sp>
      <p:pic>
        <p:nvPicPr>
          <p:cNvPr id="309" name="Line Line" descr="Line Line"/>
          <p:cNvPicPr>
            <a:picLocks/>
          </p:cNvPicPr>
          <p:nvPr/>
        </p:nvPicPr>
        <p:blipFill>
          <a:blip r:embed="rId2"/>
          <a:stretch>
            <a:fillRect/>
          </a:stretch>
        </p:blipFill>
        <p:spPr>
          <a:xfrm rot="10800000">
            <a:off x="4787502" y="4303987"/>
            <a:ext cx="1257515" cy="396264"/>
          </a:xfrm>
          <a:prstGeom prst="rect">
            <a:avLst/>
          </a:prstGeom>
        </p:spPr>
      </p:pic>
      <p:sp>
        <p:nvSpPr>
          <p:cNvPr id="311" name="}"/>
          <p:cNvSpPr txBox="1"/>
          <p:nvPr/>
        </p:nvSpPr>
        <p:spPr>
          <a:xfrm>
            <a:off x="3331973" y="1505830"/>
            <a:ext cx="1739259" cy="535217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sz="48800" b="0"/>
            </a:lvl1pPr>
          </a:lstStyle>
          <a:p>
            <a:pPr defTabSz="642915"/>
            <a:r>
              <a:rPr sz="34311" dirty="0"/>
              <a:t>}</a:t>
            </a:r>
          </a:p>
        </p:txBody>
      </p:sp>
    </p:spTree>
    <p:extLst>
      <p:ext uri="{BB962C8B-B14F-4D97-AF65-F5344CB8AC3E}">
        <p14:creationId xmlns:p14="http://schemas.microsoft.com/office/powerpoint/2010/main" val="2628457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able">
            <a:extLst>
              <a:ext uri="{FF2B5EF4-FFF2-40B4-BE49-F238E27FC236}">
                <a16:creationId xmlns:a16="http://schemas.microsoft.com/office/drawing/2014/main" id="{B152B54C-815B-DB42-9E60-3743ECCB3588}"/>
              </a:ext>
            </a:extLst>
          </p:cNvPr>
          <p:cNvGraphicFramePr/>
          <p:nvPr>
            <p:extLst>
              <p:ext uri="{D42A27DB-BD31-4B8C-83A1-F6EECF244321}">
                <p14:modId xmlns:p14="http://schemas.microsoft.com/office/powerpoint/2010/main" val="870353230"/>
              </p:ext>
            </p:extLst>
          </p:nvPr>
        </p:nvGraphicFramePr>
        <p:xfrm>
          <a:off x="2202355" y="1830586"/>
          <a:ext cx="7984998" cy="4733984"/>
        </p:xfrm>
        <a:graphic>
          <a:graphicData uri="http://schemas.openxmlformats.org/drawingml/2006/table">
            <a:tbl>
              <a:tblPr firstRow="1" firstCol="1">
                <a:tableStyleId>{21E4AEA4-8DFA-4A89-87EB-49C32662AFE0}</a:tableStyleId>
              </a:tblPr>
              <a:tblGrid>
                <a:gridCol w="1330833">
                  <a:extLst>
                    <a:ext uri="{9D8B030D-6E8A-4147-A177-3AD203B41FA5}">
                      <a16:colId xmlns:a16="http://schemas.microsoft.com/office/drawing/2014/main" val="20000"/>
                    </a:ext>
                  </a:extLst>
                </a:gridCol>
                <a:gridCol w="1330833">
                  <a:extLst>
                    <a:ext uri="{9D8B030D-6E8A-4147-A177-3AD203B41FA5}">
                      <a16:colId xmlns:a16="http://schemas.microsoft.com/office/drawing/2014/main" val="20001"/>
                    </a:ext>
                  </a:extLst>
                </a:gridCol>
                <a:gridCol w="1330833">
                  <a:extLst>
                    <a:ext uri="{9D8B030D-6E8A-4147-A177-3AD203B41FA5}">
                      <a16:colId xmlns:a16="http://schemas.microsoft.com/office/drawing/2014/main" val="20002"/>
                    </a:ext>
                  </a:extLst>
                </a:gridCol>
                <a:gridCol w="1330833">
                  <a:extLst>
                    <a:ext uri="{9D8B030D-6E8A-4147-A177-3AD203B41FA5}">
                      <a16:colId xmlns:a16="http://schemas.microsoft.com/office/drawing/2014/main" val="20003"/>
                    </a:ext>
                  </a:extLst>
                </a:gridCol>
                <a:gridCol w="1330833">
                  <a:extLst>
                    <a:ext uri="{9D8B030D-6E8A-4147-A177-3AD203B41FA5}">
                      <a16:colId xmlns:a16="http://schemas.microsoft.com/office/drawing/2014/main" val="20004"/>
                    </a:ext>
                  </a:extLst>
                </a:gridCol>
                <a:gridCol w="1330833">
                  <a:extLst>
                    <a:ext uri="{9D8B030D-6E8A-4147-A177-3AD203B41FA5}">
                      <a16:colId xmlns:a16="http://schemas.microsoft.com/office/drawing/2014/main" val="20005"/>
                    </a:ext>
                  </a:extLst>
                </a:gridCol>
              </a:tblGrid>
              <a:tr h="591748">
                <a:tc>
                  <a:txBody>
                    <a:bodyPr/>
                    <a:lstStyle/>
                    <a:p>
                      <a:pPr defTabSz="914400">
                        <a:tabLst>
                          <a:tab pos="1181100" algn="l"/>
                        </a:tabLst>
                        <a:defRPr sz="2200">
                          <a:sym typeface="Helvetica Neue Medium"/>
                        </a:defRPr>
                      </a:pPr>
                      <a:endParaRPr sz="1500" baseline="0" dirty="0">
                        <a:solidFill>
                          <a:schemeClr val="bg1"/>
                        </a:solidFill>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a:solidFill>
                            <a:schemeClr val="bg1"/>
                          </a:solidFill>
                          <a:sym typeface="Helvetica Neue"/>
                        </a:rPr>
                        <a:t>D1</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a:solidFill>
                            <a:schemeClr val="bg1"/>
                          </a:solidFill>
                          <a:sym typeface="Helvetica Neue"/>
                        </a:rPr>
                        <a:t>D2</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dirty="0">
                          <a:solidFill>
                            <a:schemeClr val="bg1"/>
                          </a:solidFill>
                          <a:sym typeface="Helvetica Neue"/>
                        </a:rPr>
                        <a:t>D3</a:t>
                      </a:r>
                      <a:endParaRPr sz="1500" b="1" baseline="0" dirty="0">
                        <a:solidFill>
                          <a:schemeClr val="bg1"/>
                        </a:solidFill>
                        <a:latin typeface="Helvetica Neue"/>
                        <a:ea typeface="Helvetica Neue"/>
                        <a:cs typeface="Helvetica Neue"/>
                        <a:sym typeface="Helvetica Neue"/>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a:solidFill>
                            <a:schemeClr val="bg1"/>
                          </a:solidFill>
                          <a:sym typeface="Helvetica Neue"/>
                        </a:rPr>
                        <a:t>D4</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dirty="0">
                          <a:solidFill>
                            <a:schemeClr val="bg1"/>
                          </a:solidFill>
                          <a:sym typeface="Helvetica Neue"/>
                        </a:rPr>
                        <a:t>D5</a:t>
                      </a:r>
                      <a:endParaRPr sz="1500" b="1" baseline="0" dirty="0">
                        <a:solidFill>
                          <a:schemeClr val="bg1"/>
                        </a:solidFill>
                        <a:latin typeface="Helvetica Neue"/>
                        <a:ea typeface="Helvetica Neue"/>
                        <a:cs typeface="Helvetica Neue"/>
                        <a:sym typeface="Helvetica Neue"/>
                      </a:endParaRPr>
                    </a:p>
                  </a:txBody>
                  <a:tcPr marL="35719" marR="35719" marT="35719" marB="35719" anchor="ctr" horzOverflow="overflow"/>
                </a:tc>
                <a:extLst>
                  <a:ext uri="{0D108BD9-81ED-4DB2-BD59-A6C34878D82A}">
                    <a16:rowId xmlns:a16="http://schemas.microsoft.com/office/drawing/2014/main" val="10000"/>
                  </a:ext>
                </a:extLst>
              </a:tr>
              <a:tr h="591748">
                <a:tc>
                  <a:txBody>
                    <a:bodyPr/>
                    <a:lstStyle/>
                    <a:p>
                      <a:pPr algn="ctr" defTabSz="914400">
                        <a:tabLst>
                          <a:tab pos="1181100" algn="l"/>
                        </a:tabLst>
                        <a:defRPr sz="1800">
                          <a:solidFill>
                            <a:srgbClr val="000000"/>
                          </a:solidFill>
                        </a:defRPr>
                      </a:pPr>
                      <a:r>
                        <a:rPr sz="1500" baseline="0" dirty="0">
                          <a:solidFill>
                            <a:schemeClr val="bg1"/>
                          </a:solidFill>
                          <a:sym typeface="Helvetica Neue Medium"/>
                        </a:rPr>
                        <a:t>abandon</a:t>
                      </a:r>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1"/>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abdicate</a:t>
                      </a:r>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2"/>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abhor</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3"/>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academic</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4"/>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5"/>
                  </a:ext>
                </a:extLst>
              </a:tr>
              <a:tr h="591748">
                <a:tc>
                  <a:txBody>
                    <a:bodyPr/>
                    <a:lstStyle/>
                    <a:p>
                      <a:pPr algn="ctr" defTabSz="914400">
                        <a:tabLst>
                          <a:tab pos="1181100" algn="l"/>
                        </a:tabLst>
                        <a:defRPr sz="1800">
                          <a:solidFill>
                            <a:srgbClr val="000000"/>
                          </a:solidFill>
                        </a:defRPr>
                      </a:pPr>
                      <a:r>
                        <a:rPr sz="1500" baseline="0" dirty="0">
                          <a:solidFill>
                            <a:schemeClr val="bg1"/>
                          </a:solidFill>
                          <a:sym typeface="Helvetica Neue Medium"/>
                        </a:rPr>
                        <a:t>zygodactyl</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6"/>
                  </a:ext>
                </a:extLst>
              </a:tr>
              <a:tr h="591748">
                <a:tc>
                  <a:txBody>
                    <a:bodyPr/>
                    <a:lstStyle/>
                    <a:p>
                      <a:pPr algn="ctr" defTabSz="914400">
                        <a:tabLst>
                          <a:tab pos="1181100" algn="l"/>
                        </a:tabLst>
                        <a:defRPr sz="1800">
                          <a:solidFill>
                            <a:srgbClr val="000000"/>
                          </a:solidFill>
                        </a:defRPr>
                      </a:pPr>
                      <a:r>
                        <a:rPr sz="1500" baseline="0" dirty="0">
                          <a:solidFill>
                            <a:schemeClr val="bg1"/>
                          </a:solidFill>
                          <a:sym typeface="Helvetica Neue Medium"/>
                        </a:rPr>
                        <a:t>zymurgy</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7"/>
                  </a:ext>
                </a:extLst>
              </a:tr>
            </a:tbl>
          </a:graphicData>
        </a:graphic>
      </p:graphicFrame>
      <p:sp>
        <p:nvSpPr>
          <p:cNvPr id="313" name="Term-Document Matrix"/>
          <p:cNvSpPr txBox="1">
            <a:spLocks noGrp="1"/>
          </p:cNvSpPr>
          <p:nvPr>
            <p:ph type="title" idx="4294967295"/>
          </p:nvPr>
        </p:nvSpPr>
        <p:spPr>
          <a:xfrm>
            <a:off x="0" y="365125"/>
            <a:ext cx="10953750" cy="771525"/>
          </a:xfrm>
          <a:prstGeom prst="rect">
            <a:avLst/>
          </a:prstGeom>
        </p:spPr>
        <p:txBody>
          <a:bodyPr/>
          <a:lstStyle/>
          <a:p>
            <a:r>
              <a:t>Term-Document Matrix</a:t>
            </a:r>
          </a:p>
        </p:txBody>
      </p:sp>
      <p:sp>
        <p:nvSpPr>
          <p:cNvPr id="315" name="Document vectors…"/>
          <p:cNvSpPr txBox="1"/>
          <p:nvPr/>
        </p:nvSpPr>
        <p:spPr>
          <a:xfrm>
            <a:off x="6720092" y="3232543"/>
            <a:ext cx="3686843" cy="12405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pPr>
              <a:defRPr sz="3600" b="0">
                <a:latin typeface="Chalkduster"/>
                <a:ea typeface="Chalkduster"/>
                <a:cs typeface="Chalkduster"/>
                <a:sym typeface="Chalkduster"/>
              </a:defRPr>
            </a:pPr>
            <a:r>
              <a:rPr sz="2531"/>
              <a:t>Document vectors</a:t>
            </a:r>
          </a:p>
          <a:p>
            <a:pPr>
              <a:defRPr sz="3600" b="0">
                <a:latin typeface="Chalkduster"/>
                <a:ea typeface="Chalkduster"/>
                <a:cs typeface="Chalkduster"/>
                <a:sym typeface="Chalkduster"/>
              </a:defRPr>
            </a:pPr>
            <a:r>
              <a:rPr sz="2531"/>
              <a:t>can be sparse </a:t>
            </a:r>
          </a:p>
          <a:p>
            <a:pPr>
              <a:defRPr sz="3600" b="0">
                <a:latin typeface="Chalkduster"/>
                <a:ea typeface="Chalkduster"/>
                <a:cs typeface="Chalkduster"/>
                <a:sym typeface="Chalkduster"/>
              </a:defRPr>
            </a:pPr>
            <a:r>
              <a:rPr sz="2531"/>
              <a:t>(most values are 0)</a:t>
            </a:r>
          </a:p>
        </p:txBody>
      </p:sp>
      <p:pic>
        <p:nvPicPr>
          <p:cNvPr id="316" name="Line Line" descr="Line Line"/>
          <p:cNvPicPr>
            <a:picLocks/>
          </p:cNvPicPr>
          <p:nvPr/>
        </p:nvPicPr>
        <p:blipFill>
          <a:blip r:embed="rId2"/>
          <a:stretch>
            <a:fillRect/>
          </a:stretch>
        </p:blipFill>
        <p:spPr>
          <a:xfrm rot="12276869">
            <a:off x="6188049" y="2646348"/>
            <a:ext cx="1281473" cy="396264"/>
          </a:xfrm>
          <a:prstGeom prst="rect">
            <a:avLst/>
          </a:prstGeom>
        </p:spPr>
      </p:pic>
      <p:pic>
        <p:nvPicPr>
          <p:cNvPr id="318" name="Rectangle Rectangle" descr="Rectangle Rectangle"/>
          <p:cNvPicPr>
            <a:picLocks/>
          </p:cNvPicPr>
          <p:nvPr/>
        </p:nvPicPr>
        <p:blipFill>
          <a:blip r:embed="rId3"/>
          <a:stretch>
            <a:fillRect/>
          </a:stretch>
        </p:blipFill>
        <p:spPr>
          <a:xfrm>
            <a:off x="4827684" y="1826122"/>
            <a:ext cx="1330075" cy="4742919"/>
          </a:xfrm>
          <a:prstGeom prst="rect">
            <a:avLst/>
          </a:prstGeom>
        </p:spPr>
      </p:pic>
    </p:spTree>
    <p:extLst>
      <p:ext uri="{BB962C8B-B14F-4D97-AF65-F5344CB8AC3E}">
        <p14:creationId xmlns:p14="http://schemas.microsoft.com/office/powerpoint/2010/main" val="63194619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Table">
            <a:extLst>
              <a:ext uri="{FF2B5EF4-FFF2-40B4-BE49-F238E27FC236}">
                <a16:creationId xmlns:a16="http://schemas.microsoft.com/office/drawing/2014/main" id="{FB213150-5CDF-ED4E-A036-45B6F70DB14D}"/>
              </a:ext>
            </a:extLst>
          </p:cNvPr>
          <p:cNvGraphicFramePr/>
          <p:nvPr>
            <p:extLst>
              <p:ext uri="{D42A27DB-BD31-4B8C-83A1-F6EECF244321}">
                <p14:modId xmlns:p14="http://schemas.microsoft.com/office/powerpoint/2010/main" val="3825329800"/>
              </p:ext>
            </p:extLst>
          </p:nvPr>
        </p:nvGraphicFramePr>
        <p:xfrm>
          <a:off x="2202355" y="1830586"/>
          <a:ext cx="7984998" cy="4733984"/>
        </p:xfrm>
        <a:graphic>
          <a:graphicData uri="http://schemas.openxmlformats.org/drawingml/2006/table">
            <a:tbl>
              <a:tblPr firstRow="1" firstCol="1">
                <a:tableStyleId>{21E4AEA4-8DFA-4A89-87EB-49C32662AFE0}</a:tableStyleId>
              </a:tblPr>
              <a:tblGrid>
                <a:gridCol w="1330833">
                  <a:extLst>
                    <a:ext uri="{9D8B030D-6E8A-4147-A177-3AD203B41FA5}">
                      <a16:colId xmlns:a16="http://schemas.microsoft.com/office/drawing/2014/main" val="20000"/>
                    </a:ext>
                  </a:extLst>
                </a:gridCol>
                <a:gridCol w="1330833">
                  <a:extLst>
                    <a:ext uri="{9D8B030D-6E8A-4147-A177-3AD203B41FA5}">
                      <a16:colId xmlns:a16="http://schemas.microsoft.com/office/drawing/2014/main" val="20001"/>
                    </a:ext>
                  </a:extLst>
                </a:gridCol>
                <a:gridCol w="1330833">
                  <a:extLst>
                    <a:ext uri="{9D8B030D-6E8A-4147-A177-3AD203B41FA5}">
                      <a16:colId xmlns:a16="http://schemas.microsoft.com/office/drawing/2014/main" val="20002"/>
                    </a:ext>
                  </a:extLst>
                </a:gridCol>
                <a:gridCol w="1330833">
                  <a:extLst>
                    <a:ext uri="{9D8B030D-6E8A-4147-A177-3AD203B41FA5}">
                      <a16:colId xmlns:a16="http://schemas.microsoft.com/office/drawing/2014/main" val="20003"/>
                    </a:ext>
                  </a:extLst>
                </a:gridCol>
                <a:gridCol w="1330833">
                  <a:extLst>
                    <a:ext uri="{9D8B030D-6E8A-4147-A177-3AD203B41FA5}">
                      <a16:colId xmlns:a16="http://schemas.microsoft.com/office/drawing/2014/main" val="20004"/>
                    </a:ext>
                  </a:extLst>
                </a:gridCol>
                <a:gridCol w="1330833">
                  <a:extLst>
                    <a:ext uri="{9D8B030D-6E8A-4147-A177-3AD203B41FA5}">
                      <a16:colId xmlns:a16="http://schemas.microsoft.com/office/drawing/2014/main" val="20005"/>
                    </a:ext>
                  </a:extLst>
                </a:gridCol>
              </a:tblGrid>
              <a:tr h="591748">
                <a:tc>
                  <a:txBody>
                    <a:bodyPr/>
                    <a:lstStyle/>
                    <a:p>
                      <a:pPr defTabSz="914400">
                        <a:tabLst>
                          <a:tab pos="1181100" algn="l"/>
                        </a:tabLst>
                        <a:defRPr sz="2200">
                          <a:sym typeface="Helvetica Neue Medium"/>
                        </a:defRPr>
                      </a:pPr>
                      <a:endParaRPr sz="1500" baseline="0" dirty="0">
                        <a:solidFill>
                          <a:schemeClr val="bg1"/>
                        </a:solidFill>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a:solidFill>
                            <a:schemeClr val="bg1"/>
                          </a:solidFill>
                          <a:sym typeface="Helvetica Neue"/>
                        </a:rPr>
                        <a:t>D1</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a:solidFill>
                            <a:schemeClr val="bg1"/>
                          </a:solidFill>
                          <a:sym typeface="Helvetica Neue"/>
                        </a:rPr>
                        <a:t>D2</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a:solidFill>
                            <a:schemeClr val="bg1"/>
                          </a:solidFill>
                          <a:sym typeface="Helvetica Neue"/>
                        </a:rPr>
                        <a:t>D3</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a:solidFill>
                            <a:schemeClr val="bg1"/>
                          </a:solidFill>
                          <a:sym typeface="Helvetica Neue"/>
                        </a:rPr>
                        <a:t>D4</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dirty="0">
                          <a:solidFill>
                            <a:schemeClr val="bg1"/>
                          </a:solidFill>
                          <a:sym typeface="Helvetica Neue"/>
                        </a:rPr>
                        <a:t>D5</a:t>
                      </a:r>
                      <a:endParaRPr sz="1500" b="1" baseline="0" dirty="0">
                        <a:solidFill>
                          <a:schemeClr val="bg1"/>
                        </a:solidFill>
                        <a:latin typeface="Helvetica Neue"/>
                        <a:ea typeface="Helvetica Neue"/>
                        <a:cs typeface="Helvetica Neue"/>
                        <a:sym typeface="Helvetica Neue"/>
                      </a:endParaRPr>
                    </a:p>
                  </a:txBody>
                  <a:tcPr marL="35719" marR="35719" marT="35719" marB="35719" anchor="ctr" horzOverflow="overflow"/>
                </a:tc>
                <a:extLst>
                  <a:ext uri="{0D108BD9-81ED-4DB2-BD59-A6C34878D82A}">
                    <a16:rowId xmlns:a16="http://schemas.microsoft.com/office/drawing/2014/main" val="10000"/>
                  </a:ext>
                </a:extLst>
              </a:tr>
              <a:tr h="591748">
                <a:tc>
                  <a:txBody>
                    <a:bodyPr/>
                    <a:lstStyle/>
                    <a:p>
                      <a:pPr algn="ctr" defTabSz="914400">
                        <a:tabLst>
                          <a:tab pos="1181100" algn="l"/>
                        </a:tabLst>
                        <a:defRPr sz="1800">
                          <a:solidFill>
                            <a:srgbClr val="000000"/>
                          </a:solidFill>
                        </a:defRPr>
                      </a:pPr>
                      <a:r>
                        <a:rPr sz="1500" baseline="0" dirty="0">
                          <a:solidFill>
                            <a:schemeClr val="bg1"/>
                          </a:solidFill>
                          <a:sym typeface="Helvetica Neue Medium"/>
                        </a:rPr>
                        <a:t>abandon</a:t>
                      </a:r>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1"/>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abdicate</a:t>
                      </a:r>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2"/>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abhor</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3"/>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academic</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4"/>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5"/>
                  </a:ext>
                </a:extLst>
              </a:tr>
              <a:tr h="591748">
                <a:tc>
                  <a:txBody>
                    <a:bodyPr/>
                    <a:lstStyle/>
                    <a:p>
                      <a:pPr algn="ctr" defTabSz="914400">
                        <a:tabLst>
                          <a:tab pos="1181100" algn="l"/>
                        </a:tabLst>
                        <a:defRPr sz="1800">
                          <a:solidFill>
                            <a:srgbClr val="000000"/>
                          </a:solidFill>
                        </a:defRPr>
                      </a:pPr>
                      <a:r>
                        <a:rPr sz="1500" baseline="0" dirty="0">
                          <a:solidFill>
                            <a:schemeClr val="bg1"/>
                          </a:solidFill>
                          <a:sym typeface="Helvetica Neue Medium"/>
                        </a:rPr>
                        <a:t>zygodactyl</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6"/>
                  </a:ext>
                </a:extLst>
              </a:tr>
              <a:tr h="591748">
                <a:tc>
                  <a:txBody>
                    <a:bodyPr/>
                    <a:lstStyle/>
                    <a:p>
                      <a:pPr algn="ctr" defTabSz="914400">
                        <a:tabLst>
                          <a:tab pos="1181100" algn="l"/>
                        </a:tabLst>
                        <a:defRPr sz="1800">
                          <a:solidFill>
                            <a:srgbClr val="000000"/>
                          </a:solidFill>
                        </a:defRPr>
                      </a:pPr>
                      <a:r>
                        <a:rPr sz="1500" baseline="0" dirty="0">
                          <a:solidFill>
                            <a:schemeClr val="bg1"/>
                          </a:solidFill>
                          <a:sym typeface="Helvetica Neue Medium"/>
                        </a:rPr>
                        <a:t>zymurgy</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7"/>
                  </a:ext>
                </a:extLst>
              </a:tr>
            </a:tbl>
          </a:graphicData>
        </a:graphic>
      </p:graphicFrame>
      <p:sp>
        <p:nvSpPr>
          <p:cNvPr id="321" name="Term-Document Matrix"/>
          <p:cNvSpPr txBox="1">
            <a:spLocks noGrp="1"/>
          </p:cNvSpPr>
          <p:nvPr>
            <p:ph type="title" idx="4294967295"/>
          </p:nvPr>
        </p:nvSpPr>
        <p:spPr>
          <a:xfrm>
            <a:off x="0" y="365125"/>
            <a:ext cx="10953750" cy="771525"/>
          </a:xfrm>
          <a:prstGeom prst="rect">
            <a:avLst/>
          </a:prstGeom>
        </p:spPr>
        <p:txBody>
          <a:bodyPr/>
          <a:lstStyle/>
          <a:p>
            <a:r>
              <a:t>Term-Document Matrix</a:t>
            </a:r>
          </a:p>
        </p:txBody>
      </p:sp>
      <p:pic>
        <p:nvPicPr>
          <p:cNvPr id="323" name="Line Line" descr="Line Line"/>
          <p:cNvPicPr>
            <a:picLocks/>
          </p:cNvPicPr>
          <p:nvPr/>
        </p:nvPicPr>
        <p:blipFill>
          <a:blip r:embed="rId2"/>
          <a:stretch>
            <a:fillRect/>
          </a:stretch>
        </p:blipFill>
        <p:spPr>
          <a:xfrm rot="13500000">
            <a:off x="4638710" y="2905252"/>
            <a:ext cx="1523983" cy="396264"/>
          </a:xfrm>
          <a:prstGeom prst="rect">
            <a:avLst/>
          </a:prstGeom>
        </p:spPr>
      </p:pic>
      <p:pic>
        <p:nvPicPr>
          <p:cNvPr id="325" name="Rectangle Rectangle" descr="Rectangle Rectangle"/>
          <p:cNvPicPr>
            <a:picLocks/>
          </p:cNvPicPr>
          <p:nvPr/>
        </p:nvPicPr>
        <p:blipFill>
          <a:blip r:embed="rId3"/>
          <a:stretch>
            <a:fillRect/>
          </a:stretch>
        </p:blipFill>
        <p:spPr>
          <a:xfrm>
            <a:off x="3505201" y="1826122"/>
            <a:ext cx="1268317" cy="4742919"/>
          </a:xfrm>
          <a:prstGeom prst="rect">
            <a:avLst/>
          </a:prstGeom>
        </p:spPr>
      </p:pic>
      <p:pic>
        <p:nvPicPr>
          <p:cNvPr id="327" name="Rectangle Rectangle" descr="Rectangle Rectangle"/>
          <p:cNvPicPr>
            <a:picLocks/>
          </p:cNvPicPr>
          <p:nvPr/>
        </p:nvPicPr>
        <p:blipFill>
          <a:blip r:embed="rId3"/>
          <a:stretch>
            <a:fillRect/>
          </a:stretch>
        </p:blipFill>
        <p:spPr>
          <a:xfrm>
            <a:off x="8832111" y="1826122"/>
            <a:ext cx="1268317" cy="4742919"/>
          </a:xfrm>
          <a:prstGeom prst="rect">
            <a:avLst/>
          </a:prstGeom>
        </p:spPr>
      </p:pic>
      <p:pic>
        <p:nvPicPr>
          <p:cNvPr id="329" name="Line Line" descr="Line Line"/>
          <p:cNvPicPr>
            <a:picLocks/>
          </p:cNvPicPr>
          <p:nvPr/>
        </p:nvPicPr>
        <p:blipFill>
          <a:blip r:embed="rId4"/>
          <a:stretch>
            <a:fillRect/>
          </a:stretch>
        </p:blipFill>
        <p:spPr>
          <a:xfrm rot="18472971">
            <a:off x="7492270" y="2904477"/>
            <a:ext cx="1587056" cy="396264"/>
          </a:xfrm>
          <a:prstGeom prst="rect">
            <a:avLst/>
          </a:prstGeom>
        </p:spPr>
      </p:pic>
      <p:sp>
        <p:nvSpPr>
          <p:cNvPr id="331" name="We can measure…"/>
          <p:cNvSpPr txBox="1"/>
          <p:nvPr/>
        </p:nvSpPr>
        <p:spPr>
          <a:xfrm>
            <a:off x="5108423" y="3806278"/>
            <a:ext cx="3559501" cy="201946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pPr>
              <a:defRPr sz="3600" b="0">
                <a:latin typeface="Chalkduster"/>
                <a:ea typeface="Chalkduster"/>
                <a:cs typeface="Chalkduster"/>
                <a:sym typeface="Chalkduster"/>
              </a:defRPr>
            </a:pPr>
            <a:r>
              <a:rPr sz="2531"/>
              <a:t>We can measure</a:t>
            </a:r>
          </a:p>
          <a:p>
            <a:pPr>
              <a:defRPr sz="3600" b="0">
                <a:latin typeface="Chalkduster"/>
                <a:ea typeface="Chalkduster"/>
                <a:cs typeface="Chalkduster"/>
                <a:sym typeface="Chalkduster"/>
              </a:defRPr>
            </a:pPr>
            <a:r>
              <a:rPr sz="2531"/>
              <a:t>how similar two </a:t>
            </a:r>
          </a:p>
          <a:p>
            <a:pPr>
              <a:defRPr sz="3600" b="0">
                <a:latin typeface="Chalkduster"/>
                <a:ea typeface="Chalkduster"/>
                <a:cs typeface="Chalkduster"/>
                <a:sym typeface="Chalkduster"/>
              </a:defRPr>
            </a:pPr>
            <a:r>
              <a:rPr sz="2531"/>
              <a:t>documents are</a:t>
            </a:r>
          </a:p>
          <a:p>
            <a:pPr>
              <a:defRPr sz="3600" b="0">
                <a:latin typeface="Chalkduster"/>
                <a:ea typeface="Chalkduster"/>
                <a:cs typeface="Chalkduster"/>
                <a:sym typeface="Chalkduster"/>
              </a:defRPr>
            </a:pPr>
            <a:r>
              <a:rPr sz="2531"/>
              <a:t>by comparing their</a:t>
            </a:r>
          </a:p>
          <a:p>
            <a:pPr>
              <a:defRPr sz="3600" b="0">
                <a:latin typeface="Chalkduster"/>
                <a:ea typeface="Chalkduster"/>
                <a:cs typeface="Chalkduster"/>
                <a:sym typeface="Chalkduster"/>
              </a:defRPr>
            </a:pPr>
            <a:r>
              <a:rPr sz="2531"/>
              <a:t>column vectors</a:t>
            </a:r>
          </a:p>
        </p:txBody>
      </p:sp>
    </p:spTree>
    <p:extLst>
      <p:ext uri="{BB962C8B-B14F-4D97-AF65-F5344CB8AC3E}">
        <p14:creationId xmlns:p14="http://schemas.microsoft.com/office/powerpoint/2010/main" val="38854805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1792B7-1534-1147-87EF-28881EBE4F6C}"/>
              </a:ext>
            </a:extLst>
          </p:cNvPr>
          <p:cNvSpPr>
            <a:spLocks noGrp="1"/>
          </p:cNvSpPr>
          <p:nvPr>
            <p:ph type="title"/>
          </p:nvPr>
        </p:nvSpPr>
        <p:spPr/>
        <p:txBody>
          <a:bodyPr/>
          <a:lstStyle/>
          <a:p>
            <a:r>
              <a:rPr lang="en-US" dirty="0"/>
              <a:t>What can document similarity let you do?</a:t>
            </a:r>
          </a:p>
        </p:txBody>
      </p:sp>
      <p:sp>
        <p:nvSpPr>
          <p:cNvPr id="3" name="Text Placeholder 2">
            <a:extLst>
              <a:ext uri="{FF2B5EF4-FFF2-40B4-BE49-F238E27FC236}">
                <a16:creationId xmlns:a16="http://schemas.microsoft.com/office/drawing/2014/main" id="{3F1AC630-9561-424E-9744-C16F54F6B79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01421218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9586B4-5A67-2744-8D95-53F8F6C45A07}"/>
              </a:ext>
            </a:extLst>
          </p:cNvPr>
          <p:cNvSpPr>
            <a:spLocks noGrp="1"/>
          </p:cNvSpPr>
          <p:nvPr>
            <p:ph type="title"/>
          </p:nvPr>
        </p:nvSpPr>
        <p:spPr/>
        <p:txBody>
          <a:bodyPr/>
          <a:lstStyle/>
          <a:p>
            <a:r>
              <a:rPr lang="en-US" dirty="0"/>
              <a:t>Word similarity for plagiarism detection</a:t>
            </a:r>
          </a:p>
        </p:txBody>
      </p:sp>
      <p:pic>
        <p:nvPicPr>
          <p:cNvPr id="3" name="Picture 4" descr="Picture 4">
            <a:extLst>
              <a:ext uri="{FF2B5EF4-FFF2-40B4-BE49-F238E27FC236}">
                <a16:creationId xmlns:a16="http://schemas.microsoft.com/office/drawing/2014/main" id="{E946A6E6-633B-0D45-BD32-87EBAE3C8159}"/>
              </a:ext>
            </a:extLst>
          </p:cNvPr>
          <p:cNvPicPr>
            <a:picLocks noChangeAspect="1"/>
          </p:cNvPicPr>
          <p:nvPr/>
        </p:nvPicPr>
        <p:blipFill>
          <a:blip r:embed="rId2"/>
          <a:stretch>
            <a:fillRect/>
          </a:stretch>
        </p:blipFill>
        <p:spPr>
          <a:xfrm>
            <a:off x="1442357" y="875920"/>
            <a:ext cx="8225360" cy="5982080"/>
          </a:xfrm>
          <a:prstGeom prst="rect">
            <a:avLst/>
          </a:prstGeom>
          <a:ln w="12700">
            <a:miter lim="400000"/>
          </a:ln>
        </p:spPr>
      </p:pic>
    </p:spTree>
    <p:extLst>
      <p:ext uri="{BB962C8B-B14F-4D97-AF65-F5344CB8AC3E}">
        <p14:creationId xmlns:p14="http://schemas.microsoft.com/office/powerpoint/2010/main" val="199946596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able">
            <a:extLst>
              <a:ext uri="{FF2B5EF4-FFF2-40B4-BE49-F238E27FC236}">
                <a16:creationId xmlns:a16="http://schemas.microsoft.com/office/drawing/2014/main" id="{147814B9-7562-F94D-A344-8591FE21178F}"/>
              </a:ext>
            </a:extLst>
          </p:cNvPr>
          <p:cNvGraphicFramePr/>
          <p:nvPr>
            <p:extLst>
              <p:ext uri="{D42A27DB-BD31-4B8C-83A1-F6EECF244321}">
                <p14:modId xmlns:p14="http://schemas.microsoft.com/office/powerpoint/2010/main" val="280912044"/>
              </p:ext>
            </p:extLst>
          </p:nvPr>
        </p:nvGraphicFramePr>
        <p:xfrm>
          <a:off x="2202355" y="1830586"/>
          <a:ext cx="7984998" cy="4733984"/>
        </p:xfrm>
        <a:graphic>
          <a:graphicData uri="http://schemas.openxmlformats.org/drawingml/2006/table">
            <a:tbl>
              <a:tblPr firstRow="1" firstCol="1">
                <a:tableStyleId>{21E4AEA4-8DFA-4A89-87EB-49C32662AFE0}</a:tableStyleId>
              </a:tblPr>
              <a:tblGrid>
                <a:gridCol w="1330833">
                  <a:extLst>
                    <a:ext uri="{9D8B030D-6E8A-4147-A177-3AD203B41FA5}">
                      <a16:colId xmlns:a16="http://schemas.microsoft.com/office/drawing/2014/main" val="20000"/>
                    </a:ext>
                  </a:extLst>
                </a:gridCol>
                <a:gridCol w="1330833">
                  <a:extLst>
                    <a:ext uri="{9D8B030D-6E8A-4147-A177-3AD203B41FA5}">
                      <a16:colId xmlns:a16="http://schemas.microsoft.com/office/drawing/2014/main" val="20001"/>
                    </a:ext>
                  </a:extLst>
                </a:gridCol>
                <a:gridCol w="1330833">
                  <a:extLst>
                    <a:ext uri="{9D8B030D-6E8A-4147-A177-3AD203B41FA5}">
                      <a16:colId xmlns:a16="http://schemas.microsoft.com/office/drawing/2014/main" val="20002"/>
                    </a:ext>
                  </a:extLst>
                </a:gridCol>
                <a:gridCol w="1330833">
                  <a:extLst>
                    <a:ext uri="{9D8B030D-6E8A-4147-A177-3AD203B41FA5}">
                      <a16:colId xmlns:a16="http://schemas.microsoft.com/office/drawing/2014/main" val="20003"/>
                    </a:ext>
                  </a:extLst>
                </a:gridCol>
                <a:gridCol w="1330833">
                  <a:extLst>
                    <a:ext uri="{9D8B030D-6E8A-4147-A177-3AD203B41FA5}">
                      <a16:colId xmlns:a16="http://schemas.microsoft.com/office/drawing/2014/main" val="20004"/>
                    </a:ext>
                  </a:extLst>
                </a:gridCol>
                <a:gridCol w="1330833">
                  <a:extLst>
                    <a:ext uri="{9D8B030D-6E8A-4147-A177-3AD203B41FA5}">
                      <a16:colId xmlns:a16="http://schemas.microsoft.com/office/drawing/2014/main" val="20005"/>
                    </a:ext>
                  </a:extLst>
                </a:gridCol>
              </a:tblGrid>
              <a:tr h="591748">
                <a:tc>
                  <a:txBody>
                    <a:bodyPr/>
                    <a:lstStyle/>
                    <a:p>
                      <a:pPr defTabSz="914400">
                        <a:tabLst>
                          <a:tab pos="1181100" algn="l"/>
                        </a:tabLst>
                        <a:defRPr sz="2200">
                          <a:sym typeface="Helvetica Neue Medium"/>
                        </a:defRPr>
                      </a:pPr>
                      <a:endParaRPr sz="1500" baseline="0" dirty="0">
                        <a:solidFill>
                          <a:schemeClr val="bg1"/>
                        </a:solidFill>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a:solidFill>
                            <a:schemeClr val="bg1"/>
                          </a:solidFill>
                          <a:sym typeface="Helvetica Neue"/>
                        </a:rPr>
                        <a:t>D1</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a:solidFill>
                            <a:schemeClr val="bg1"/>
                          </a:solidFill>
                          <a:sym typeface="Helvetica Neue"/>
                        </a:rPr>
                        <a:t>D2</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a:solidFill>
                            <a:schemeClr val="bg1"/>
                          </a:solidFill>
                          <a:sym typeface="Helvetica Neue"/>
                        </a:rPr>
                        <a:t>D3</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a:solidFill>
                            <a:schemeClr val="bg1"/>
                          </a:solidFill>
                          <a:sym typeface="Helvetica Neue"/>
                        </a:rPr>
                        <a:t>D4</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dirty="0">
                          <a:solidFill>
                            <a:schemeClr val="bg1"/>
                          </a:solidFill>
                          <a:sym typeface="Helvetica Neue"/>
                        </a:rPr>
                        <a:t>D5</a:t>
                      </a:r>
                      <a:endParaRPr sz="1500" b="1" baseline="0" dirty="0">
                        <a:solidFill>
                          <a:schemeClr val="bg1"/>
                        </a:solidFill>
                        <a:latin typeface="Helvetica Neue"/>
                        <a:ea typeface="Helvetica Neue"/>
                        <a:cs typeface="Helvetica Neue"/>
                        <a:sym typeface="Helvetica Neue"/>
                      </a:endParaRPr>
                    </a:p>
                  </a:txBody>
                  <a:tcPr marL="35719" marR="35719" marT="35719" marB="35719" anchor="ctr" horzOverflow="overflow"/>
                </a:tc>
                <a:extLst>
                  <a:ext uri="{0D108BD9-81ED-4DB2-BD59-A6C34878D82A}">
                    <a16:rowId xmlns:a16="http://schemas.microsoft.com/office/drawing/2014/main" val="10000"/>
                  </a:ext>
                </a:extLst>
              </a:tr>
              <a:tr h="591748">
                <a:tc>
                  <a:txBody>
                    <a:bodyPr/>
                    <a:lstStyle/>
                    <a:p>
                      <a:pPr algn="ctr" defTabSz="914400">
                        <a:tabLst>
                          <a:tab pos="1181100" algn="l"/>
                        </a:tabLst>
                        <a:defRPr sz="1800">
                          <a:solidFill>
                            <a:srgbClr val="000000"/>
                          </a:solidFill>
                        </a:defRPr>
                      </a:pPr>
                      <a:r>
                        <a:rPr sz="1500" baseline="0" dirty="0">
                          <a:solidFill>
                            <a:schemeClr val="bg1"/>
                          </a:solidFill>
                          <a:sym typeface="Helvetica Neue Medium"/>
                        </a:rPr>
                        <a:t>abandon</a:t>
                      </a:r>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1"/>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abdicate</a:t>
                      </a:r>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2"/>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abhor</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3"/>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academic</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4"/>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5"/>
                  </a:ext>
                </a:extLst>
              </a:tr>
              <a:tr h="591748">
                <a:tc>
                  <a:txBody>
                    <a:bodyPr/>
                    <a:lstStyle/>
                    <a:p>
                      <a:pPr algn="ctr" defTabSz="914400">
                        <a:tabLst>
                          <a:tab pos="1181100" algn="l"/>
                        </a:tabLst>
                        <a:defRPr sz="1800">
                          <a:solidFill>
                            <a:srgbClr val="000000"/>
                          </a:solidFill>
                        </a:defRPr>
                      </a:pPr>
                      <a:r>
                        <a:rPr sz="1500" baseline="0" dirty="0">
                          <a:solidFill>
                            <a:schemeClr val="bg1"/>
                          </a:solidFill>
                          <a:sym typeface="Helvetica Neue Medium"/>
                        </a:rPr>
                        <a:t>zygodactyl</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6"/>
                  </a:ext>
                </a:extLst>
              </a:tr>
              <a:tr h="591748">
                <a:tc>
                  <a:txBody>
                    <a:bodyPr/>
                    <a:lstStyle/>
                    <a:p>
                      <a:pPr algn="ctr" defTabSz="914400">
                        <a:tabLst>
                          <a:tab pos="1181100" algn="l"/>
                        </a:tabLst>
                        <a:defRPr sz="1800">
                          <a:solidFill>
                            <a:srgbClr val="000000"/>
                          </a:solidFill>
                        </a:defRPr>
                      </a:pPr>
                      <a:r>
                        <a:rPr sz="1500" baseline="0" dirty="0">
                          <a:solidFill>
                            <a:schemeClr val="bg1"/>
                          </a:solidFill>
                          <a:sym typeface="Helvetica Neue Medium"/>
                        </a:rPr>
                        <a:t>zymurgy</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7"/>
                  </a:ext>
                </a:extLst>
              </a:tr>
            </a:tbl>
          </a:graphicData>
        </a:graphic>
      </p:graphicFrame>
      <p:sp>
        <p:nvSpPr>
          <p:cNvPr id="341" name="Term-Document Matrix"/>
          <p:cNvSpPr txBox="1">
            <a:spLocks noGrp="1"/>
          </p:cNvSpPr>
          <p:nvPr>
            <p:ph type="title" idx="4294967295"/>
          </p:nvPr>
        </p:nvSpPr>
        <p:spPr>
          <a:xfrm>
            <a:off x="0" y="365125"/>
            <a:ext cx="10953750" cy="771525"/>
          </a:xfrm>
          <a:prstGeom prst="rect">
            <a:avLst/>
          </a:prstGeom>
        </p:spPr>
        <p:txBody>
          <a:bodyPr/>
          <a:lstStyle/>
          <a:p>
            <a:r>
              <a:t>Term-Document Matrix</a:t>
            </a:r>
          </a:p>
        </p:txBody>
      </p:sp>
      <p:pic>
        <p:nvPicPr>
          <p:cNvPr id="343" name="Line Line" descr="Line Line"/>
          <p:cNvPicPr>
            <a:picLocks/>
          </p:cNvPicPr>
          <p:nvPr/>
        </p:nvPicPr>
        <p:blipFill>
          <a:blip r:embed="rId3"/>
          <a:stretch>
            <a:fillRect/>
          </a:stretch>
        </p:blipFill>
        <p:spPr>
          <a:xfrm rot="13500000">
            <a:off x="3862692" y="3556398"/>
            <a:ext cx="1523983" cy="396263"/>
          </a:xfrm>
          <a:prstGeom prst="rect">
            <a:avLst/>
          </a:prstGeom>
        </p:spPr>
      </p:pic>
      <p:pic>
        <p:nvPicPr>
          <p:cNvPr id="345" name="Rectangle Rectangle" descr="Rectangle Rectangle"/>
          <p:cNvPicPr>
            <a:picLocks/>
          </p:cNvPicPr>
          <p:nvPr/>
        </p:nvPicPr>
        <p:blipFill>
          <a:blip r:embed="rId4"/>
          <a:stretch>
            <a:fillRect/>
          </a:stretch>
        </p:blipFill>
        <p:spPr>
          <a:xfrm>
            <a:off x="2154722" y="5271878"/>
            <a:ext cx="8080265" cy="833923"/>
          </a:xfrm>
          <a:prstGeom prst="rect">
            <a:avLst/>
          </a:prstGeom>
        </p:spPr>
      </p:pic>
      <p:pic>
        <p:nvPicPr>
          <p:cNvPr id="347" name="Rectangle Rectangle" descr="Rectangle Rectangle"/>
          <p:cNvPicPr>
            <a:picLocks/>
          </p:cNvPicPr>
          <p:nvPr/>
        </p:nvPicPr>
        <p:blipFill>
          <a:blip r:embed="rId5"/>
          <a:stretch>
            <a:fillRect/>
          </a:stretch>
        </p:blipFill>
        <p:spPr>
          <a:xfrm>
            <a:off x="2118827" y="2330098"/>
            <a:ext cx="8152054" cy="833923"/>
          </a:xfrm>
          <a:prstGeom prst="rect">
            <a:avLst/>
          </a:prstGeom>
        </p:spPr>
      </p:pic>
      <p:pic>
        <p:nvPicPr>
          <p:cNvPr id="349" name="Line Line" descr="Line Line"/>
          <p:cNvPicPr>
            <a:picLocks/>
          </p:cNvPicPr>
          <p:nvPr/>
        </p:nvPicPr>
        <p:blipFill>
          <a:blip r:embed="rId6"/>
          <a:stretch>
            <a:fillRect/>
          </a:stretch>
        </p:blipFill>
        <p:spPr>
          <a:xfrm rot="9182862">
            <a:off x="3583776" y="4603426"/>
            <a:ext cx="1740615" cy="396264"/>
          </a:xfrm>
          <a:prstGeom prst="rect">
            <a:avLst/>
          </a:prstGeom>
        </p:spPr>
      </p:pic>
      <p:sp>
        <p:nvSpPr>
          <p:cNvPr id="351" name="What does comparing…"/>
          <p:cNvSpPr txBox="1"/>
          <p:nvPr/>
        </p:nvSpPr>
        <p:spPr>
          <a:xfrm>
            <a:off x="5276931" y="3772048"/>
            <a:ext cx="4203075" cy="8510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pPr>
              <a:defRPr sz="3600" b="0">
                <a:latin typeface="Chalkduster"/>
                <a:ea typeface="Chalkduster"/>
                <a:cs typeface="Chalkduster"/>
                <a:sym typeface="Chalkduster"/>
              </a:defRPr>
            </a:pPr>
            <a:r>
              <a:rPr sz="2531"/>
              <a:t>What does comparing </a:t>
            </a:r>
          </a:p>
          <a:p>
            <a:pPr>
              <a:defRPr sz="3600" b="0">
                <a:latin typeface="Chalkduster"/>
                <a:ea typeface="Chalkduster"/>
                <a:cs typeface="Chalkduster"/>
                <a:sym typeface="Chalkduster"/>
              </a:defRPr>
            </a:pPr>
            <a:r>
              <a:rPr sz="2531"/>
              <a:t>two row vectors do?</a:t>
            </a:r>
          </a:p>
        </p:txBody>
      </p:sp>
    </p:spTree>
    <p:extLst>
      <p:ext uri="{BB962C8B-B14F-4D97-AF65-F5344CB8AC3E}">
        <p14:creationId xmlns:p14="http://schemas.microsoft.com/office/powerpoint/2010/main" val="89992556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5" name="Vector comparisons"/>
          <p:cNvSpPr txBox="1">
            <a:spLocks noGrp="1"/>
          </p:cNvSpPr>
          <p:nvPr>
            <p:ph type="title" idx="4294967295"/>
          </p:nvPr>
        </p:nvSpPr>
        <p:spPr>
          <a:xfrm>
            <a:off x="0" y="365125"/>
            <a:ext cx="10953750" cy="771525"/>
          </a:xfrm>
          <a:prstGeom prst="rect">
            <a:avLst/>
          </a:prstGeom>
        </p:spPr>
        <p:txBody>
          <a:bodyPr/>
          <a:lstStyle/>
          <a:p>
            <a:r>
              <a:t>Vector comparisons</a:t>
            </a:r>
          </a:p>
        </p:txBody>
      </p:sp>
      <p:graphicFrame>
        <p:nvGraphicFramePr>
          <p:cNvPr id="356" name="Table"/>
          <p:cNvGraphicFramePr/>
          <p:nvPr>
            <p:extLst>
              <p:ext uri="{D42A27DB-BD31-4B8C-83A1-F6EECF244321}">
                <p14:modId xmlns:p14="http://schemas.microsoft.com/office/powerpoint/2010/main" val="2242215458"/>
              </p:ext>
            </p:extLst>
          </p:nvPr>
        </p:nvGraphicFramePr>
        <p:xfrm>
          <a:off x="2240883" y="2065667"/>
          <a:ext cx="2875560" cy="3093232"/>
        </p:xfrm>
        <a:graphic>
          <a:graphicData uri="http://schemas.openxmlformats.org/drawingml/2006/table">
            <a:tbl>
              <a:tblPr firstRow="1" firstCol="1">
                <a:tableStyleId>{69C7853C-536D-4A76-A0AE-DD22124D55A5}</a:tableStyleId>
              </a:tblPr>
              <a:tblGrid>
                <a:gridCol w="958520">
                  <a:extLst>
                    <a:ext uri="{9D8B030D-6E8A-4147-A177-3AD203B41FA5}">
                      <a16:colId xmlns:a16="http://schemas.microsoft.com/office/drawing/2014/main" val="20000"/>
                    </a:ext>
                  </a:extLst>
                </a:gridCol>
                <a:gridCol w="958520">
                  <a:extLst>
                    <a:ext uri="{9D8B030D-6E8A-4147-A177-3AD203B41FA5}">
                      <a16:colId xmlns:a16="http://schemas.microsoft.com/office/drawing/2014/main" val="20001"/>
                    </a:ext>
                  </a:extLst>
                </a:gridCol>
                <a:gridCol w="958520">
                  <a:extLst>
                    <a:ext uri="{9D8B030D-6E8A-4147-A177-3AD203B41FA5}">
                      <a16:colId xmlns:a16="http://schemas.microsoft.com/office/drawing/2014/main" val="20002"/>
                    </a:ext>
                  </a:extLst>
                </a:gridCol>
              </a:tblGrid>
              <a:tr h="773308">
                <a:tc>
                  <a:txBody>
                    <a:bodyPr/>
                    <a:lstStyle/>
                    <a:p>
                      <a:pPr defTabSz="914400">
                        <a:defRPr sz="2200">
                          <a:sym typeface="Helvetica Neue"/>
                        </a:defRPr>
                      </a:pPr>
                      <a:endParaRPr sz="2400" dirty="0"/>
                    </a:p>
                  </a:txBody>
                  <a:tcPr marL="35719" marR="35719" marT="35719" marB="35719" anchor="ctr" horzOverflow="overflow"/>
                </a:tc>
                <a:tc>
                  <a:txBody>
                    <a:bodyPr/>
                    <a:lstStyle/>
                    <a:p>
                      <a:pPr defTabSz="914400">
                        <a:defRPr sz="2200">
                          <a:sym typeface="Helvetica Neue"/>
                        </a:defRPr>
                      </a:pPr>
                      <a:r>
                        <a:rPr sz="2400" dirty="0" err="1"/>
                        <a:t>doc</a:t>
                      </a:r>
                      <a:r>
                        <a:rPr sz="2400" baseline="-5999" dirty="0" err="1"/>
                        <a:t>X</a:t>
                      </a:r>
                      <a:endParaRPr sz="2400" baseline="-5999" dirty="0"/>
                    </a:p>
                  </a:txBody>
                  <a:tcPr marL="35719" marR="35719" marT="35719" marB="35719" anchor="ctr" horzOverflow="overflow"/>
                </a:tc>
                <a:tc>
                  <a:txBody>
                    <a:bodyPr/>
                    <a:lstStyle/>
                    <a:p>
                      <a:pPr defTabSz="914400">
                        <a:defRPr sz="2200">
                          <a:sym typeface="Helvetica Neue"/>
                        </a:defRPr>
                      </a:pPr>
                      <a:r>
                        <a:rPr sz="2400"/>
                        <a:t>doc</a:t>
                      </a:r>
                      <a:r>
                        <a:rPr sz="2400" baseline="-5999"/>
                        <a:t>Y</a:t>
                      </a:r>
                    </a:p>
                  </a:txBody>
                  <a:tcPr marL="35719" marR="35719" marT="35719" marB="35719" anchor="ctr" horzOverflow="overflow"/>
                </a:tc>
                <a:extLst>
                  <a:ext uri="{0D108BD9-81ED-4DB2-BD59-A6C34878D82A}">
                    <a16:rowId xmlns:a16="http://schemas.microsoft.com/office/drawing/2014/main" val="10000"/>
                  </a:ext>
                </a:extLst>
              </a:tr>
              <a:tr h="773308">
                <a:tc>
                  <a:txBody>
                    <a:bodyPr/>
                    <a:lstStyle/>
                    <a:p>
                      <a:pPr defTabSz="914400">
                        <a:defRPr sz="1800" b="0">
                          <a:solidFill>
                            <a:srgbClr val="000000"/>
                          </a:solidFill>
                        </a:defRPr>
                      </a:pPr>
                      <a:r>
                        <a:rPr sz="2400" dirty="0">
                          <a:sym typeface="Helvetica Neue"/>
                        </a:rPr>
                        <a:t>A</a:t>
                      </a:r>
                      <a:endParaRPr sz="2400" b="1" dirty="0">
                        <a:solidFill>
                          <a:srgbClr val="FFFFFF"/>
                        </a:solidFill>
                        <a:sym typeface="Helvetica Neue"/>
                      </a:endParaRPr>
                    </a:p>
                  </a:txBody>
                  <a:tcPr marL="35719" marR="35719" marT="35719" marB="35719" anchor="ctr" horzOverflow="overflow"/>
                </a:tc>
                <a:tc>
                  <a:txBody>
                    <a:bodyPr/>
                    <a:lstStyle/>
                    <a:p>
                      <a:pPr defTabSz="914400">
                        <a:defRPr sz="1800"/>
                      </a:pPr>
                      <a:r>
                        <a:rPr sz="2400">
                          <a:sym typeface="Helvetica Neue"/>
                        </a:rPr>
                        <a:t>2</a:t>
                      </a:r>
                    </a:p>
                  </a:txBody>
                  <a:tcPr marL="35719" marR="35719" marT="35719" marB="35719" anchor="ctr" horzOverflow="overflow"/>
                </a:tc>
                <a:tc>
                  <a:txBody>
                    <a:bodyPr/>
                    <a:lstStyle/>
                    <a:p>
                      <a:pPr defTabSz="914400">
                        <a:defRPr sz="1800"/>
                      </a:pPr>
                      <a:r>
                        <a:rPr sz="2400">
                          <a:sym typeface="Helvetica Neue"/>
                        </a:rPr>
                        <a:t>4</a:t>
                      </a:r>
                    </a:p>
                  </a:txBody>
                  <a:tcPr marL="35719" marR="35719" marT="35719" marB="35719" anchor="ctr" horzOverflow="overflow"/>
                </a:tc>
                <a:extLst>
                  <a:ext uri="{0D108BD9-81ED-4DB2-BD59-A6C34878D82A}">
                    <a16:rowId xmlns:a16="http://schemas.microsoft.com/office/drawing/2014/main" val="10001"/>
                  </a:ext>
                </a:extLst>
              </a:tr>
              <a:tr h="773308">
                <a:tc>
                  <a:txBody>
                    <a:bodyPr/>
                    <a:lstStyle/>
                    <a:p>
                      <a:pPr defTabSz="914400">
                        <a:defRPr sz="1800" b="0">
                          <a:solidFill>
                            <a:srgbClr val="000000"/>
                          </a:solidFill>
                        </a:defRPr>
                      </a:pPr>
                      <a:r>
                        <a:rPr sz="2400">
                          <a:sym typeface="Helvetica Neue"/>
                        </a:rPr>
                        <a:t>B</a:t>
                      </a:r>
                      <a:endParaRPr sz="2400" b="1">
                        <a:solidFill>
                          <a:srgbClr val="FFFFFF"/>
                        </a:solidFill>
                        <a:sym typeface="Helvetica Neue"/>
                      </a:endParaRPr>
                    </a:p>
                  </a:txBody>
                  <a:tcPr marL="35719" marR="35719" marT="35719" marB="35719" anchor="ctr" horzOverflow="overflow"/>
                </a:tc>
                <a:tc>
                  <a:txBody>
                    <a:bodyPr/>
                    <a:lstStyle/>
                    <a:p>
                      <a:pPr defTabSz="914400">
                        <a:defRPr sz="1800"/>
                      </a:pPr>
                      <a:r>
                        <a:rPr sz="2400">
                          <a:sym typeface="Helvetica Neue"/>
                        </a:rPr>
                        <a:t>10</a:t>
                      </a:r>
                    </a:p>
                  </a:txBody>
                  <a:tcPr marL="35719" marR="35719" marT="35719" marB="35719" anchor="ctr" horzOverflow="overflow"/>
                </a:tc>
                <a:tc>
                  <a:txBody>
                    <a:bodyPr/>
                    <a:lstStyle/>
                    <a:p>
                      <a:pPr defTabSz="914400">
                        <a:defRPr sz="1800"/>
                      </a:pPr>
                      <a:r>
                        <a:rPr sz="2400">
                          <a:sym typeface="Helvetica Neue"/>
                        </a:rPr>
                        <a:t>15</a:t>
                      </a:r>
                    </a:p>
                  </a:txBody>
                  <a:tcPr marL="35719" marR="35719" marT="35719" marB="35719" anchor="ctr" horzOverflow="overflow"/>
                </a:tc>
                <a:extLst>
                  <a:ext uri="{0D108BD9-81ED-4DB2-BD59-A6C34878D82A}">
                    <a16:rowId xmlns:a16="http://schemas.microsoft.com/office/drawing/2014/main" val="10002"/>
                  </a:ext>
                </a:extLst>
              </a:tr>
              <a:tr h="773308">
                <a:tc>
                  <a:txBody>
                    <a:bodyPr/>
                    <a:lstStyle/>
                    <a:p>
                      <a:pPr defTabSz="914400">
                        <a:defRPr sz="1800" b="0">
                          <a:solidFill>
                            <a:srgbClr val="000000"/>
                          </a:solidFill>
                        </a:defRPr>
                      </a:pPr>
                      <a:r>
                        <a:rPr sz="2400">
                          <a:sym typeface="Helvetica Neue"/>
                        </a:rPr>
                        <a:t>C</a:t>
                      </a:r>
                      <a:endParaRPr sz="2400" b="1">
                        <a:solidFill>
                          <a:srgbClr val="FFFFFF"/>
                        </a:solidFill>
                        <a:sym typeface="Helvetica Neue"/>
                      </a:endParaRPr>
                    </a:p>
                  </a:txBody>
                  <a:tcPr marL="35719" marR="35719" marT="35719" marB="35719" anchor="ctr" horzOverflow="overflow"/>
                </a:tc>
                <a:tc>
                  <a:txBody>
                    <a:bodyPr/>
                    <a:lstStyle/>
                    <a:p>
                      <a:pPr defTabSz="914400">
                        <a:defRPr sz="1800"/>
                      </a:pPr>
                      <a:r>
                        <a:rPr sz="2400">
                          <a:sym typeface="Helvetica Neue"/>
                        </a:rPr>
                        <a:t>14</a:t>
                      </a:r>
                    </a:p>
                  </a:txBody>
                  <a:tcPr marL="35719" marR="35719" marT="35719" marB="35719" anchor="ctr" horzOverflow="overflow"/>
                </a:tc>
                <a:tc>
                  <a:txBody>
                    <a:bodyPr/>
                    <a:lstStyle/>
                    <a:p>
                      <a:pPr defTabSz="914400">
                        <a:defRPr sz="1800"/>
                      </a:pPr>
                      <a:r>
                        <a:rPr sz="2400" dirty="0">
                          <a:sym typeface="Helvetica Neue"/>
                        </a:rPr>
                        <a:t>10</a:t>
                      </a:r>
                    </a:p>
                  </a:txBody>
                  <a:tcPr marL="35719" marR="35719" marT="35719" marB="35719" anchor="ctr" horzOverflow="overflow"/>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55098354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0" name="Vector comparisons"/>
          <p:cNvSpPr txBox="1">
            <a:spLocks noGrp="1"/>
          </p:cNvSpPr>
          <p:nvPr>
            <p:ph type="title" idx="4294967295"/>
          </p:nvPr>
        </p:nvSpPr>
        <p:spPr>
          <a:xfrm>
            <a:off x="0" y="365125"/>
            <a:ext cx="10953750" cy="771525"/>
          </a:xfrm>
          <a:prstGeom prst="rect">
            <a:avLst/>
          </a:prstGeom>
        </p:spPr>
        <p:txBody>
          <a:bodyPr/>
          <a:lstStyle/>
          <a:p>
            <a:r>
              <a:t>Vector comparisons</a:t>
            </a:r>
          </a:p>
        </p:txBody>
      </p:sp>
      <p:graphicFrame>
        <p:nvGraphicFramePr>
          <p:cNvPr id="361" name="Table"/>
          <p:cNvGraphicFramePr/>
          <p:nvPr>
            <p:extLst>
              <p:ext uri="{D42A27DB-BD31-4B8C-83A1-F6EECF244321}">
                <p14:modId xmlns:p14="http://schemas.microsoft.com/office/powerpoint/2010/main" val="2078694347"/>
              </p:ext>
            </p:extLst>
          </p:nvPr>
        </p:nvGraphicFramePr>
        <p:xfrm>
          <a:off x="2240883" y="2065667"/>
          <a:ext cx="2875560" cy="3093232"/>
        </p:xfrm>
        <a:graphic>
          <a:graphicData uri="http://schemas.openxmlformats.org/drawingml/2006/table">
            <a:tbl>
              <a:tblPr firstRow="1" firstCol="1">
                <a:tableStyleId>{69C7853C-536D-4A76-A0AE-DD22124D55A5}</a:tableStyleId>
              </a:tblPr>
              <a:tblGrid>
                <a:gridCol w="958520">
                  <a:extLst>
                    <a:ext uri="{9D8B030D-6E8A-4147-A177-3AD203B41FA5}">
                      <a16:colId xmlns:a16="http://schemas.microsoft.com/office/drawing/2014/main" val="20000"/>
                    </a:ext>
                  </a:extLst>
                </a:gridCol>
                <a:gridCol w="958520">
                  <a:extLst>
                    <a:ext uri="{9D8B030D-6E8A-4147-A177-3AD203B41FA5}">
                      <a16:colId xmlns:a16="http://schemas.microsoft.com/office/drawing/2014/main" val="20001"/>
                    </a:ext>
                  </a:extLst>
                </a:gridCol>
                <a:gridCol w="958520">
                  <a:extLst>
                    <a:ext uri="{9D8B030D-6E8A-4147-A177-3AD203B41FA5}">
                      <a16:colId xmlns:a16="http://schemas.microsoft.com/office/drawing/2014/main" val="20002"/>
                    </a:ext>
                  </a:extLst>
                </a:gridCol>
              </a:tblGrid>
              <a:tr h="773308">
                <a:tc>
                  <a:txBody>
                    <a:bodyPr/>
                    <a:lstStyle/>
                    <a:p>
                      <a:pPr defTabSz="914400">
                        <a:defRPr sz="2200">
                          <a:sym typeface="Helvetica Neue"/>
                        </a:defRPr>
                      </a:pPr>
                      <a:endParaRPr sz="2400" baseline="0" dirty="0"/>
                    </a:p>
                  </a:txBody>
                  <a:tcPr marL="35719" marR="35719" marT="35719" marB="35719" anchor="ctr" horzOverflow="overflow"/>
                </a:tc>
                <a:tc>
                  <a:txBody>
                    <a:bodyPr/>
                    <a:lstStyle/>
                    <a:p>
                      <a:pPr defTabSz="914400">
                        <a:defRPr sz="2200">
                          <a:sym typeface="Helvetica Neue"/>
                        </a:defRPr>
                      </a:pPr>
                      <a:r>
                        <a:rPr sz="2400" dirty="0" err="1"/>
                        <a:t>doc</a:t>
                      </a:r>
                      <a:r>
                        <a:rPr sz="2400" baseline="-5999" dirty="0" err="1"/>
                        <a:t>X</a:t>
                      </a:r>
                      <a:endParaRPr sz="2400" baseline="-5999" dirty="0"/>
                    </a:p>
                  </a:txBody>
                  <a:tcPr marL="35719" marR="35719" marT="35719" marB="35719" anchor="ctr" horzOverflow="overflow"/>
                </a:tc>
                <a:tc>
                  <a:txBody>
                    <a:bodyPr/>
                    <a:lstStyle/>
                    <a:p>
                      <a:pPr defTabSz="914400">
                        <a:defRPr sz="2200">
                          <a:sym typeface="Helvetica Neue"/>
                        </a:defRPr>
                      </a:pPr>
                      <a:r>
                        <a:rPr sz="2400"/>
                        <a:t>doc</a:t>
                      </a:r>
                      <a:r>
                        <a:rPr sz="2400" baseline="-5999"/>
                        <a:t>Y</a:t>
                      </a:r>
                    </a:p>
                  </a:txBody>
                  <a:tcPr marL="35719" marR="35719" marT="35719" marB="35719" anchor="ctr" horzOverflow="overflow"/>
                </a:tc>
                <a:extLst>
                  <a:ext uri="{0D108BD9-81ED-4DB2-BD59-A6C34878D82A}">
                    <a16:rowId xmlns:a16="http://schemas.microsoft.com/office/drawing/2014/main" val="10000"/>
                  </a:ext>
                </a:extLst>
              </a:tr>
              <a:tr h="773308">
                <a:tc>
                  <a:txBody>
                    <a:bodyPr/>
                    <a:lstStyle/>
                    <a:p>
                      <a:pPr defTabSz="914400">
                        <a:defRPr sz="1800" b="0">
                          <a:solidFill>
                            <a:srgbClr val="000000"/>
                          </a:solidFill>
                        </a:defRPr>
                      </a:pPr>
                      <a:r>
                        <a:rPr sz="2400">
                          <a:sym typeface="Helvetica Neue"/>
                        </a:rPr>
                        <a:t>A</a:t>
                      </a:r>
                      <a:endParaRPr sz="2400" b="1">
                        <a:solidFill>
                          <a:srgbClr val="FFFFFF"/>
                        </a:solidFill>
                        <a:sym typeface="Helvetica Neue"/>
                      </a:endParaRPr>
                    </a:p>
                  </a:txBody>
                  <a:tcPr marL="35719" marR="35719" marT="35719" marB="35719" anchor="ctr" horzOverflow="overflow"/>
                </a:tc>
                <a:tc>
                  <a:txBody>
                    <a:bodyPr/>
                    <a:lstStyle/>
                    <a:p>
                      <a:pPr defTabSz="914400">
                        <a:defRPr sz="1800"/>
                      </a:pPr>
                      <a:r>
                        <a:rPr sz="2400">
                          <a:sym typeface="Helvetica Neue"/>
                        </a:rPr>
                        <a:t>2</a:t>
                      </a:r>
                    </a:p>
                  </a:txBody>
                  <a:tcPr marL="35719" marR="35719" marT="35719" marB="35719" anchor="ctr" horzOverflow="overflow"/>
                </a:tc>
                <a:tc>
                  <a:txBody>
                    <a:bodyPr/>
                    <a:lstStyle/>
                    <a:p>
                      <a:pPr defTabSz="914400">
                        <a:defRPr sz="1800"/>
                      </a:pPr>
                      <a:r>
                        <a:rPr sz="2400">
                          <a:sym typeface="Helvetica Neue"/>
                        </a:rPr>
                        <a:t>4</a:t>
                      </a:r>
                    </a:p>
                  </a:txBody>
                  <a:tcPr marL="35719" marR="35719" marT="35719" marB="35719" anchor="ctr" horzOverflow="overflow"/>
                </a:tc>
                <a:extLst>
                  <a:ext uri="{0D108BD9-81ED-4DB2-BD59-A6C34878D82A}">
                    <a16:rowId xmlns:a16="http://schemas.microsoft.com/office/drawing/2014/main" val="10001"/>
                  </a:ext>
                </a:extLst>
              </a:tr>
              <a:tr h="773308">
                <a:tc>
                  <a:txBody>
                    <a:bodyPr/>
                    <a:lstStyle/>
                    <a:p>
                      <a:pPr defTabSz="914400">
                        <a:defRPr sz="1800" b="0">
                          <a:solidFill>
                            <a:srgbClr val="000000"/>
                          </a:solidFill>
                        </a:defRPr>
                      </a:pPr>
                      <a:r>
                        <a:rPr sz="2400">
                          <a:sym typeface="Helvetica Neue"/>
                        </a:rPr>
                        <a:t>B</a:t>
                      </a:r>
                      <a:endParaRPr sz="2400" b="1">
                        <a:solidFill>
                          <a:srgbClr val="FFFFFF"/>
                        </a:solidFill>
                        <a:sym typeface="Helvetica Neue"/>
                      </a:endParaRPr>
                    </a:p>
                  </a:txBody>
                  <a:tcPr marL="35719" marR="35719" marT="35719" marB="35719" anchor="ctr" horzOverflow="overflow"/>
                </a:tc>
                <a:tc>
                  <a:txBody>
                    <a:bodyPr/>
                    <a:lstStyle/>
                    <a:p>
                      <a:pPr defTabSz="914400">
                        <a:defRPr sz="1800"/>
                      </a:pPr>
                      <a:r>
                        <a:rPr sz="2400">
                          <a:sym typeface="Helvetica Neue"/>
                        </a:rPr>
                        <a:t>10</a:t>
                      </a:r>
                    </a:p>
                  </a:txBody>
                  <a:tcPr marL="35719" marR="35719" marT="35719" marB="35719" anchor="ctr" horzOverflow="overflow"/>
                </a:tc>
                <a:tc>
                  <a:txBody>
                    <a:bodyPr/>
                    <a:lstStyle/>
                    <a:p>
                      <a:pPr defTabSz="914400">
                        <a:defRPr sz="1800"/>
                      </a:pPr>
                      <a:r>
                        <a:rPr sz="2400">
                          <a:sym typeface="Helvetica Neue"/>
                        </a:rPr>
                        <a:t>15</a:t>
                      </a:r>
                    </a:p>
                  </a:txBody>
                  <a:tcPr marL="35719" marR="35719" marT="35719" marB="35719" anchor="ctr" horzOverflow="overflow"/>
                </a:tc>
                <a:extLst>
                  <a:ext uri="{0D108BD9-81ED-4DB2-BD59-A6C34878D82A}">
                    <a16:rowId xmlns:a16="http://schemas.microsoft.com/office/drawing/2014/main" val="10002"/>
                  </a:ext>
                </a:extLst>
              </a:tr>
              <a:tr h="773308">
                <a:tc>
                  <a:txBody>
                    <a:bodyPr/>
                    <a:lstStyle/>
                    <a:p>
                      <a:pPr defTabSz="914400">
                        <a:defRPr sz="1800" b="0">
                          <a:solidFill>
                            <a:srgbClr val="000000"/>
                          </a:solidFill>
                        </a:defRPr>
                      </a:pPr>
                      <a:r>
                        <a:rPr sz="2400">
                          <a:sym typeface="Helvetica Neue"/>
                        </a:rPr>
                        <a:t>C</a:t>
                      </a:r>
                      <a:endParaRPr sz="2400" b="1">
                        <a:solidFill>
                          <a:srgbClr val="FFFFFF"/>
                        </a:solidFill>
                        <a:sym typeface="Helvetica Neue"/>
                      </a:endParaRPr>
                    </a:p>
                  </a:txBody>
                  <a:tcPr marL="35719" marR="35719" marT="35719" marB="35719" anchor="ctr" horzOverflow="overflow"/>
                </a:tc>
                <a:tc>
                  <a:txBody>
                    <a:bodyPr/>
                    <a:lstStyle/>
                    <a:p>
                      <a:pPr defTabSz="914400">
                        <a:defRPr sz="1800"/>
                      </a:pPr>
                      <a:r>
                        <a:rPr sz="2400">
                          <a:sym typeface="Helvetica Neue"/>
                        </a:rPr>
                        <a:t>14</a:t>
                      </a:r>
                    </a:p>
                  </a:txBody>
                  <a:tcPr marL="35719" marR="35719" marT="35719" marB="35719" anchor="ctr" horzOverflow="overflow"/>
                </a:tc>
                <a:tc>
                  <a:txBody>
                    <a:bodyPr/>
                    <a:lstStyle/>
                    <a:p>
                      <a:pPr defTabSz="914400">
                        <a:defRPr sz="1800"/>
                      </a:pPr>
                      <a:r>
                        <a:rPr sz="2400" dirty="0">
                          <a:sym typeface="Helvetica Neue"/>
                        </a:rPr>
                        <a:t>10</a:t>
                      </a:r>
                    </a:p>
                  </a:txBody>
                  <a:tcPr marL="35719" marR="35719" marT="35719" marB="35719" anchor="ctr" horzOverflow="overflow"/>
                </a:tc>
                <a:extLst>
                  <a:ext uri="{0D108BD9-81ED-4DB2-BD59-A6C34878D82A}">
                    <a16:rowId xmlns:a16="http://schemas.microsoft.com/office/drawing/2014/main" val="10003"/>
                  </a:ext>
                </a:extLst>
              </a:tr>
            </a:tbl>
          </a:graphicData>
        </a:graphic>
      </p:graphicFrame>
      <p:sp>
        <p:nvSpPr>
          <p:cNvPr id="362" name="docY  is a positive movie review…"/>
          <p:cNvSpPr txBox="1"/>
          <p:nvPr/>
        </p:nvSpPr>
        <p:spPr>
          <a:xfrm>
            <a:off x="5560571" y="2188788"/>
            <a:ext cx="6748659" cy="30267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anchor="ctr">
            <a:spAutoFit/>
          </a:bodyPr>
          <a:lstStyle/>
          <a:p>
            <a:pPr algn="l"/>
            <a:endParaRPr sz="2400" dirty="0"/>
          </a:p>
          <a:p>
            <a:pPr algn="l"/>
            <a:r>
              <a:rPr sz="2400" dirty="0" err="1"/>
              <a:t>doc</a:t>
            </a:r>
            <a:r>
              <a:rPr sz="2400" baseline="-5999" dirty="0" err="1"/>
              <a:t>Y</a:t>
            </a:r>
            <a:r>
              <a:rPr sz="2400" dirty="0"/>
              <a:t>  is a positive movie review</a:t>
            </a:r>
          </a:p>
          <a:p>
            <a:pPr algn="l"/>
            <a:r>
              <a:rPr sz="2400" dirty="0"/>
              <a:t>doc</a:t>
            </a:r>
            <a:r>
              <a:rPr sz="2400" baseline="-5999" dirty="0"/>
              <a:t>x</a:t>
            </a:r>
            <a:r>
              <a:rPr sz="2400" dirty="0"/>
              <a:t>  is a less positive movie review</a:t>
            </a:r>
          </a:p>
          <a:p>
            <a:pPr algn="l"/>
            <a:endParaRPr sz="2400" dirty="0"/>
          </a:p>
          <a:p>
            <a:pPr algn="l"/>
            <a:r>
              <a:rPr sz="2400" dirty="0"/>
              <a:t>A = "superb"      positive / low frequency</a:t>
            </a:r>
          </a:p>
          <a:p>
            <a:pPr algn="l"/>
            <a:r>
              <a:rPr sz="2400" dirty="0"/>
              <a:t>B = "good"         positive / high frequency</a:t>
            </a:r>
          </a:p>
          <a:p>
            <a:pPr algn="l"/>
            <a:r>
              <a:rPr sz="2400" dirty="0"/>
              <a:t>C = "disappointing"  negative / high </a:t>
            </a:r>
            <a:br>
              <a:rPr lang="en-US" sz="2400" dirty="0"/>
            </a:br>
            <a:r>
              <a:rPr lang="en-US" sz="2400" dirty="0"/>
              <a:t>			</a:t>
            </a:r>
            <a:r>
              <a:rPr sz="2400" dirty="0"/>
              <a:t>frequency</a:t>
            </a:r>
          </a:p>
        </p:txBody>
      </p:sp>
    </p:spTree>
    <p:extLst>
      <p:ext uri="{BB962C8B-B14F-4D97-AF65-F5344CB8AC3E}">
        <p14:creationId xmlns:p14="http://schemas.microsoft.com/office/powerpoint/2010/main" val="323270123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6" name="Vector comparisons"/>
          <p:cNvSpPr txBox="1">
            <a:spLocks noGrp="1"/>
          </p:cNvSpPr>
          <p:nvPr>
            <p:ph type="title" idx="4294967295"/>
          </p:nvPr>
        </p:nvSpPr>
        <p:spPr>
          <a:xfrm>
            <a:off x="0" y="365125"/>
            <a:ext cx="10953750" cy="771525"/>
          </a:xfrm>
          <a:prstGeom prst="rect">
            <a:avLst/>
          </a:prstGeom>
        </p:spPr>
        <p:txBody>
          <a:bodyPr/>
          <a:lstStyle/>
          <a:p>
            <a:r>
              <a:t>Vector comparisons</a:t>
            </a:r>
          </a:p>
        </p:txBody>
      </p:sp>
      <p:graphicFrame>
        <p:nvGraphicFramePr>
          <p:cNvPr id="367" name="Table"/>
          <p:cNvGraphicFramePr/>
          <p:nvPr>
            <p:extLst>
              <p:ext uri="{D42A27DB-BD31-4B8C-83A1-F6EECF244321}">
                <p14:modId xmlns:p14="http://schemas.microsoft.com/office/powerpoint/2010/main" val="500735297"/>
              </p:ext>
            </p:extLst>
          </p:nvPr>
        </p:nvGraphicFramePr>
        <p:xfrm>
          <a:off x="2240883" y="2065667"/>
          <a:ext cx="2875560" cy="3093232"/>
        </p:xfrm>
        <a:graphic>
          <a:graphicData uri="http://schemas.openxmlformats.org/drawingml/2006/table">
            <a:tbl>
              <a:tblPr firstRow="1" firstCol="1">
                <a:tableStyleId>{69C7853C-536D-4A76-A0AE-DD22124D55A5}</a:tableStyleId>
              </a:tblPr>
              <a:tblGrid>
                <a:gridCol w="958520">
                  <a:extLst>
                    <a:ext uri="{9D8B030D-6E8A-4147-A177-3AD203B41FA5}">
                      <a16:colId xmlns:a16="http://schemas.microsoft.com/office/drawing/2014/main" val="20000"/>
                    </a:ext>
                  </a:extLst>
                </a:gridCol>
                <a:gridCol w="958520">
                  <a:extLst>
                    <a:ext uri="{9D8B030D-6E8A-4147-A177-3AD203B41FA5}">
                      <a16:colId xmlns:a16="http://schemas.microsoft.com/office/drawing/2014/main" val="20001"/>
                    </a:ext>
                  </a:extLst>
                </a:gridCol>
                <a:gridCol w="958520">
                  <a:extLst>
                    <a:ext uri="{9D8B030D-6E8A-4147-A177-3AD203B41FA5}">
                      <a16:colId xmlns:a16="http://schemas.microsoft.com/office/drawing/2014/main" val="20002"/>
                    </a:ext>
                  </a:extLst>
                </a:gridCol>
              </a:tblGrid>
              <a:tr h="773308">
                <a:tc>
                  <a:txBody>
                    <a:bodyPr/>
                    <a:lstStyle/>
                    <a:p>
                      <a:pPr defTabSz="914400">
                        <a:defRPr sz="2200">
                          <a:sym typeface="Helvetica Neue"/>
                        </a:defRPr>
                      </a:pPr>
                      <a:endParaRPr sz="2400" dirty="0"/>
                    </a:p>
                  </a:txBody>
                  <a:tcPr marL="35719" marR="35719" marT="35719" marB="35719" anchor="ctr" horzOverflow="overflow"/>
                </a:tc>
                <a:tc>
                  <a:txBody>
                    <a:bodyPr/>
                    <a:lstStyle/>
                    <a:p>
                      <a:pPr defTabSz="914400">
                        <a:defRPr sz="2200">
                          <a:sym typeface="Helvetica Neue"/>
                        </a:defRPr>
                      </a:pPr>
                      <a:r>
                        <a:rPr sz="2400"/>
                        <a:t>doc</a:t>
                      </a:r>
                      <a:r>
                        <a:rPr sz="2400" baseline="-5999"/>
                        <a:t>X</a:t>
                      </a:r>
                    </a:p>
                  </a:txBody>
                  <a:tcPr marL="35719" marR="35719" marT="35719" marB="35719" anchor="ctr" horzOverflow="overflow"/>
                </a:tc>
                <a:tc>
                  <a:txBody>
                    <a:bodyPr/>
                    <a:lstStyle/>
                    <a:p>
                      <a:pPr defTabSz="914400">
                        <a:defRPr sz="2200">
                          <a:sym typeface="Helvetica Neue"/>
                        </a:defRPr>
                      </a:pPr>
                      <a:r>
                        <a:rPr sz="2400"/>
                        <a:t>doc</a:t>
                      </a:r>
                      <a:r>
                        <a:rPr sz="2400" baseline="-5999"/>
                        <a:t>Y</a:t>
                      </a:r>
                    </a:p>
                  </a:txBody>
                  <a:tcPr marL="35719" marR="35719" marT="35719" marB="35719" anchor="ctr" horzOverflow="overflow"/>
                </a:tc>
                <a:extLst>
                  <a:ext uri="{0D108BD9-81ED-4DB2-BD59-A6C34878D82A}">
                    <a16:rowId xmlns:a16="http://schemas.microsoft.com/office/drawing/2014/main" val="10000"/>
                  </a:ext>
                </a:extLst>
              </a:tr>
              <a:tr h="773308">
                <a:tc>
                  <a:txBody>
                    <a:bodyPr/>
                    <a:lstStyle/>
                    <a:p>
                      <a:pPr defTabSz="914400">
                        <a:defRPr sz="1800" b="0">
                          <a:solidFill>
                            <a:srgbClr val="000000"/>
                          </a:solidFill>
                        </a:defRPr>
                      </a:pPr>
                      <a:r>
                        <a:rPr sz="2400">
                          <a:sym typeface="Helvetica Neue"/>
                        </a:rPr>
                        <a:t>A</a:t>
                      </a:r>
                      <a:endParaRPr sz="2400" b="1">
                        <a:solidFill>
                          <a:srgbClr val="FFFFFF"/>
                        </a:solidFill>
                        <a:sym typeface="Helvetica Neue"/>
                      </a:endParaRPr>
                    </a:p>
                  </a:txBody>
                  <a:tcPr marL="35719" marR="35719" marT="35719" marB="35719" anchor="ctr" horzOverflow="overflow"/>
                </a:tc>
                <a:tc>
                  <a:txBody>
                    <a:bodyPr/>
                    <a:lstStyle/>
                    <a:p>
                      <a:pPr defTabSz="914400">
                        <a:defRPr sz="1800"/>
                      </a:pPr>
                      <a:r>
                        <a:rPr sz="2400">
                          <a:sym typeface="Helvetica Neue"/>
                        </a:rPr>
                        <a:t>2</a:t>
                      </a:r>
                    </a:p>
                  </a:txBody>
                  <a:tcPr marL="35719" marR="35719" marT="35719" marB="35719" anchor="ctr" horzOverflow="overflow"/>
                </a:tc>
                <a:tc>
                  <a:txBody>
                    <a:bodyPr/>
                    <a:lstStyle/>
                    <a:p>
                      <a:pPr defTabSz="914400">
                        <a:defRPr sz="1800"/>
                      </a:pPr>
                      <a:r>
                        <a:rPr sz="2400">
                          <a:sym typeface="Helvetica Neue"/>
                        </a:rPr>
                        <a:t>4</a:t>
                      </a:r>
                    </a:p>
                  </a:txBody>
                  <a:tcPr marL="35719" marR="35719" marT="35719" marB="35719" anchor="ctr" horzOverflow="overflow"/>
                </a:tc>
                <a:extLst>
                  <a:ext uri="{0D108BD9-81ED-4DB2-BD59-A6C34878D82A}">
                    <a16:rowId xmlns:a16="http://schemas.microsoft.com/office/drawing/2014/main" val="10001"/>
                  </a:ext>
                </a:extLst>
              </a:tr>
              <a:tr h="773308">
                <a:tc>
                  <a:txBody>
                    <a:bodyPr/>
                    <a:lstStyle/>
                    <a:p>
                      <a:pPr defTabSz="914400">
                        <a:defRPr sz="1800" b="0">
                          <a:solidFill>
                            <a:srgbClr val="000000"/>
                          </a:solidFill>
                        </a:defRPr>
                      </a:pPr>
                      <a:r>
                        <a:rPr sz="2400">
                          <a:sym typeface="Helvetica Neue"/>
                        </a:rPr>
                        <a:t>B</a:t>
                      </a:r>
                      <a:endParaRPr sz="2400" b="1">
                        <a:solidFill>
                          <a:srgbClr val="FFFFFF"/>
                        </a:solidFill>
                        <a:sym typeface="Helvetica Neue"/>
                      </a:endParaRPr>
                    </a:p>
                  </a:txBody>
                  <a:tcPr marL="35719" marR="35719" marT="35719" marB="35719" anchor="ctr" horzOverflow="overflow"/>
                </a:tc>
                <a:tc>
                  <a:txBody>
                    <a:bodyPr/>
                    <a:lstStyle/>
                    <a:p>
                      <a:pPr defTabSz="914400">
                        <a:defRPr sz="1800"/>
                      </a:pPr>
                      <a:r>
                        <a:rPr sz="2400">
                          <a:sym typeface="Helvetica Neue"/>
                        </a:rPr>
                        <a:t>10</a:t>
                      </a:r>
                    </a:p>
                  </a:txBody>
                  <a:tcPr marL="35719" marR="35719" marT="35719" marB="35719" anchor="ctr" horzOverflow="overflow"/>
                </a:tc>
                <a:tc>
                  <a:txBody>
                    <a:bodyPr/>
                    <a:lstStyle/>
                    <a:p>
                      <a:pPr defTabSz="914400">
                        <a:defRPr sz="1800"/>
                      </a:pPr>
                      <a:r>
                        <a:rPr sz="2400">
                          <a:sym typeface="Helvetica Neue"/>
                        </a:rPr>
                        <a:t>15</a:t>
                      </a:r>
                    </a:p>
                  </a:txBody>
                  <a:tcPr marL="35719" marR="35719" marT="35719" marB="35719" anchor="ctr" horzOverflow="overflow"/>
                </a:tc>
                <a:extLst>
                  <a:ext uri="{0D108BD9-81ED-4DB2-BD59-A6C34878D82A}">
                    <a16:rowId xmlns:a16="http://schemas.microsoft.com/office/drawing/2014/main" val="10002"/>
                  </a:ext>
                </a:extLst>
              </a:tr>
              <a:tr h="773308">
                <a:tc>
                  <a:txBody>
                    <a:bodyPr/>
                    <a:lstStyle/>
                    <a:p>
                      <a:pPr defTabSz="914400">
                        <a:defRPr sz="1800" b="0">
                          <a:solidFill>
                            <a:srgbClr val="000000"/>
                          </a:solidFill>
                        </a:defRPr>
                      </a:pPr>
                      <a:r>
                        <a:rPr sz="2400">
                          <a:sym typeface="Helvetica Neue"/>
                        </a:rPr>
                        <a:t>C</a:t>
                      </a:r>
                      <a:endParaRPr sz="2400" b="1">
                        <a:solidFill>
                          <a:srgbClr val="FFFFFF"/>
                        </a:solidFill>
                        <a:sym typeface="Helvetica Neue"/>
                      </a:endParaRPr>
                    </a:p>
                  </a:txBody>
                  <a:tcPr marL="35719" marR="35719" marT="35719" marB="35719" anchor="ctr" horzOverflow="overflow"/>
                </a:tc>
                <a:tc>
                  <a:txBody>
                    <a:bodyPr/>
                    <a:lstStyle/>
                    <a:p>
                      <a:pPr defTabSz="914400">
                        <a:defRPr sz="1800"/>
                      </a:pPr>
                      <a:r>
                        <a:rPr sz="2400">
                          <a:sym typeface="Helvetica Neue"/>
                        </a:rPr>
                        <a:t>14</a:t>
                      </a:r>
                    </a:p>
                  </a:txBody>
                  <a:tcPr marL="35719" marR="35719" marT="35719" marB="35719" anchor="ctr" horzOverflow="overflow"/>
                </a:tc>
                <a:tc>
                  <a:txBody>
                    <a:bodyPr/>
                    <a:lstStyle/>
                    <a:p>
                      <a:pPr defTabSz="914400">
                        <a:defRPr sz="1800"/>
                      </a:pPr>
                      <a:r>
                        <a:rPr sz="2400" dirty="0">
                          <a:sym typeface="Helvetica Neue"/>
                        </a:rPr>
                        <a:t>10</a:t>
                      </a:r>
                    </a:p>
                  </a:txBody>
                  <a:tcPr marL="35719" marR="35719" marT="35719" marB="35719" anchor="ctr" horzOverflow="overflow"/>
                </a:tc>
                <a:extLst>
                  <a:ext uri="{0D108BD9-81ED-4DB2-BD59-A6C34878D82A}">
                    <a16:rowId xmlns:a16="http://schemas.microsoft.com/office/drawing/2014/main" val="10003"/>
                  </a:ext>
                </a:extLst>
              </a:tr>
            </a:tbl>
          </a:graphicData>
        </a:graphic>
      </p:graphicFrame>
      <p:graphicFrame>
        <p:nvGraphicFramePr>
          <p:cNvPr id="368" name="Scatter Chart"/>
          <p:cNvGraphicFramePr/>
          <p:nvPr/>
        </p:nvGraphicFramePr>
        <p:xfrm>
          <a:off x="5617833" y="1894934"/>
          <a:ext cx="4531690" cy="4737013"/>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68448037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2" name="Vector comparisons"/>
          <p:cNvSpPr txBox="1">
            <a:spLocks noGrp="1"/>
          </p:cNvSpPr>
          <p:nvPr>
            <p:ph type="title" idx="4294967295"/>
          </p:nvPr>
        </p:nvSpPr>
        <p:spPr>
          <a:xfrm>
            <a:off x="0" y="365125"/>
            <a:ext cx="10953750" cy="771525"/>
          </a:xfrm>
          <a:prstGeom prst="rect">
            <a:avLst/>
          </a:prstGeom>
        </p:spPr>
        <p:txBody>
          <a:bodyPr/>
          <a:lstStyle/>
          <a:p>
            <a:r>
              <a:t>Vector comparisons</a:t>
            </a:r>
          </a:p>
        </p:txBody>
      </p:sp>
      <p:graphicFrame>
        <p:nvGraphicFramePr>
          <p:cNvPr id="373" name="Table"/>
          <p:cNvGraphicFramePr/>
          <p:nvPr>
            <p:extLst>
              <p:ext uri="{D42A27DB-BD31-4B8C-83A1-F6EECF244321}">
                <p14:modId xmlns:p14="http://schemas.microsoft.com/office/powerpoint/2010/main" val="1927986615"/>
              </p:ext>
            </p:extLst>
          </p:nvPr>
        </p:nvGraphicFramePr>
        <p:xfrm>
          <a:off x="2240883" y="2065667"/>
          <a:ext cx="2875560" cy="3093232"/>
        </p:xfrm>
        <a:graphic>
          <a:graphicData uri="http://schemas.openxmlformats.org/drawingml/2006/table">
            <a:tbl>
              <a:tblPr firstRow="1" firstCol="1">
                <a:tableStyleId>{69C7853C-536D-4A76-A0AE-DD22124D55A5}</a:tableStyleId>
              </a:tblPr>
              <a:tblGrid>
                <a:gridCol w="958520">
                  <a:extLst>
                    <a:ext uri="{9D8B030D-6E8A-4147-A177-3AD203B41FA5}">
                      <a16:colId xmlns:a16="http://schemas.microsoft.com/office/drawing/2014/main" val="20000"/>
                    </a:ext>
                  </a:extLst>
                </a:gridCol>
                <a:gridCol w="958520">
                  <a:extLst>
                    <a:ext uri="{9D8B030D-6E8A-4147-A177-3AD203B41FA5}">
                      <a16:colId xmlns:a16="http://schemas.microsoft.com/office/drawing/2014/main" val="20001"/>
                    </a:ext>
                  </a:extLst>
                </a:gridCol>
                <a:gridCol w="958520">
                  <a:extLst>
                    <a:ext uri="{9D8B030D-6E8A-4147-A177-3AD203B41FA5}">
                      <a16:colId xmlns:a16="http://schemas.microsoft.com/office/drawing/2014/main" val="20002"/>
                    </a:ext>
                  </a:extLst>
                </a:gridCol>
              </a:tblGrid>
              <a:tr h="773308">
                <a:tc>
                  <a:txBody>
                    <a:bodyPr/>
                    <a:lstStyle/>
                    <a:p>
                      <a:pPr defTabSz="914400">
                        <a:defRPr sz="2200">
                          <a:sym typeface="Helvetica Neue"/>
                        </a:defRPr>
                      </a:pPr>
                      <a:endParaRPr sz="2400" dirty="0"/>
                    </a:p>
                  </a:txBody>
                  <a:tcPr marL="35719" marR="35719" marT="35719" marB="35719" anchor="ctr" horzOverflow="overflow"/>
                </a:tc>
                <a:tc>
                  <a:txBody>
                    <a:bodyPr/>
                    <a:lstStyle/>
                    <a:p>
                      <a:pPr defTabSz="914400">
                        <a:defRPr sz="2200">
                          <a:sym typeface="Helvetica Neue"/>
                        </a:defRPr>
                      </a:pPr>
                      <a:r>
                        <a:rPr sz="2400"/>
                        <a:t>doc</a:t>
                      </a:r>
                      <a:r>
                        <a:rPr sz="2400" baseline="-5999"/>
                        <a:t>X</a:t>
                      </a:r>
                    </a:p>
                  </a:txBody>
                  <a:tcPr marL="35719" marR="35719" marT="35719" marB="35719" anchor="ctr" horzOverflow="overflow"/>
                </a:tc>
                <a:tc>
                  <a:txBody>
                    <a:bodyPr/>
                    <a:lstStyle/>
                    <a:p>
                      <a:pPr defTabSz="914400">
                        <a:defRPr sz="2200">
                          <a:sym typeface="Helvetica Neue"/>
                        </a:defRPr>
                      </a:pPr>
                      <a:r>
                        <a:rPr sz="2400"/>
                        <a:t>doc</a:t>
                      </a:r>
                      <a:r>
                        <a:rPr sz="2400" baseline="-5999"/>
                        <a:t>Y</a:t>
                      </a:r>
                    </a:p>
                  </a:txBody>
                  <a:tcPr marL="35719" marR="35719" marT="35719" marB="35719" anchor="ctr" horzOverflow="overflow"/>
                </a:tc>
                <a:extLst>
                  <a:ext uri="{0D108BD9-81ED-4DB2-BD59-A6C34878D82A}">
                    <a16:rowId xmlns:a16="http://schemas.microsoft.com/office/drawing/2014/main" val="10000"/>
                  </a:ext>
                </a:extLst>
              </a:tr>
              <a:tr h="773308">
                <a:tc>
                  <a:txBody>
                    <a:bodyPr/>
                    <a:lstStyle/>
                    <a:p>
                      <a:pPr defTabSz="914400">
                        <a:defRPr sz="1800" b="0">
                          <a:solidFill>
                            <a:srgbClr val="000000"/>
                          </a:solidFill>
                        </a:defRPr>
                      </a:pPr>
                      <a:r>
                        <a:rPr sz="2400">
                          <a:sym typeface="Helvetica Neue"/>
                        </a:rPr>
                        <a:t>A</a:t>
                      </a:r>
                      <a:endParaRPr sz="2400" b="1">
                        <a:solidFill>
                          <a:srgbClr val="FFFFFF"/>
                        </a:solidFill>
                        <a:sym typeface="Helvetica Neue"/>
                      </a:endParaRPr>
                    </a:p>
                  </a:txBody>
                  <a:tcPr marL="35719" marR="35719" marT="35719" marB="35719" anchor="ctr" horzOverflow="overflow"/>
                </a:tc>
                <a:tc>
                  <a:txBody>
                    <a:bodyPr/>
                    <a:lstStyle/>
                    <a:p>
                      <a:pPr defTabSz="914400">
                        <a:defRPr sz="1800"/>
                      </a:pPr>
                      <a:r>
                        <a:rPr sz="2400">
                          <a:sym typeface="Helvetica Neue"/>
                        </a:rPr>
                        <a:t>2</a:t>
                      </a:r>
                    </a:p>
                  </a:txBody>
                  <a:tcPr marL="35719" marR="35719" marT="35719" marB="35719" anchor="ctr" horzOverflow="overflow"/>
                </a:tc>
                <a:tc>
                  <a:txBody>
                    <a:bodyPr/>
                    <a:lstStyle/>
                    <a:p>
                      <a:pPr defTabSz="914400">
                        <a:defRPr sz="1800"/>
                      </a:pPr>
                      <a:r>
                        <a:rPr sz="2400">
                          <a:sym typeface="Helvetica Neue"/>
                        </a:rPr>
                        <a:t>4</a:t>
                      </a:r>
                    </a:p>
                  </a:txBody>
                  <a:tcPr marL="35719" marR="35719" marT="35719" marB="35719" anchor="ctr" horzOverflow="overflow"/>
                </a:tc>
                <a:extLst>
                  <a:ext uri="{0D108BD9-81ED-4DB2-BD59-A6C34878D82A}">
                    <a16:rowId xmlns:a16="http://schemas.microsoft.com/office/drawing/2014/main" val="10001"/>
                  </a:ext>
                </a:extLst>
              </a:tr>
              <a:tr h="773308">
                <a:tc>
                  <a:txBody>
                    <a:bodyPr/>
                    <a:lstStyle/>
                    <a:p>
                      <a:pPr defTabSz="914400">
                        <a:defRPr sz="1800" b="0">
                          <a:solidFill>
                            <a:srgbClr val="000000"/>
                          </a:solidFill>
                        </a:defRPr>
                      </a:pPr>
                      <a:r>
                        <a:rPr sz="2400">
                          <a:sym typeface="Helvetica Neue"/>
                        </a:rPr>
                        <a:t>B</a:t>
                      </a:r>
                      <a:endParaRPr sz="2400" b="1">
                        <a:solidFill>
                          <a:srgbClr val="FFFFFF"/>
                        </a:solidFill>
                        <a:sym typeface="Helvetica Neue"/>
                      </a:endParaRPr>
                    </a:p>
                  </a:txBody>
                  <a:tcPr marL="35719" marR="35719" marT="35719" marB="35719" anchor="ctr" horzOverflow="overflow"/>
                </a:tc>
                <a:tc>
                  <a:txBody>
                    <a:bodyPr/>
                    <a:lstStyle/>
                    <a:p>
                      <a:pPr defTabSz="914400">
                        <a:defRPr sz="1800"/>
                      </a:pPr>
                      <a:r>
                        <a:rPr sz="2400" dirty="0">
                          <a:sym typeface="Helvetica Neue"/>
                        </a:rPr>
                        <a:t>10</a:t>
                      </a:r>
                    </a:p>
                  </a:txBody>
                  <a:tcPr marL="35719" marR="35719" marT="35719" marB="35719" anchor="ctr" horzOverflow="overflow"/>
                </a:tc>
                <a:tc>
                  <a:txBody>
                    <a:bodyPr/>
                    <a:lstStyle/>
                    <a:p>
                      <a:pPr defTabSz="914400">
                        <a:defRPr sz="1800"/>
                      </a:pPr>
                      <a:r>
                        <a:rPr sz="2400" dirty="0">
                          <a:sym typeface="Helvetica Neue"/>
                        </a:rPr>
                        <a:t>15</a:t>
                      </a:r>
                    </a:p>
                  </a:txBody>
                  <a:tcPr marL="35719" marR="35719" marT="35719" marB="35719" anchor="ctr" horzOverflow="overflow"/>
                </a:tc>
                <a:extLst>
                  <a:ext uri="{0D108BD9-81ED-4DB2-BD59-A6C34878D82A}">
                    <a16:rowId xmlns:a16="http://schemas.microsoft.com/office/drawing/2014/main" val="10002"/>
                  </a:ext>
                </a:extLst>
              </a:tr>
              <a:tr h="773308">
                <a:tc>
                  <a:txBody>
                    <a:bodyPr/>
                    <a:lstStyle/>
                    <a:p>
                      <a:pPr defTabSz="914400">
                        <a:defRPr sz="1800" b="0">
                          <a:solidFill>
                            <a:srgbClr val="000000"/>
                          </a:solidFill>
                        </a:defRPr>
                      </a:pPr>
                      <a:r>
                        <a:rPr sz="2400">
                          <a:sym typeface="Helvetica Neue"/>
                        </a:rPr>
                        <a:t>C</a:t>
                      </a:r>
                      <a:endParaRPr sz="2400" b="1">
                        <a:solidFill>
                          <a:srgbClr val="FFFFFF"/>
                        </a:solidFill>
                        <a:sym typeface="Helvetica Neue"/>
                      </a:endParaRPr>
                    </a:p>
                  </a:txBody>
                  <a:tcPr marL="35719" marR="35719" marT="35719" marB="35719" anchor="ctr" horzOverflow="overflow"/>
                </a:tc>
                <a:tc>
                  <a:txBody>
                    <a:bodyPr/>
                    <a:lstStyle/>
                    <a:p>
                      <a:pPr defTabSz="914400">
                        <a:defRPr sz="1800"/>
                      </a:pPr>
                      <a:r>
                        <a:rPr sz="2400">
                          <a:sym typeface="Helvetica Neue"/>
                        </a:rPr>
                        <a:t>14</a:t>
                      </a:r>
                    </a:p>
                  </a:txBody>
                  <a:tcPr marL="35719" marR="35719" marT="35719" marB="35719" anchor="ctr" horzOverflow="overflow"/>
                </a:tc>
                <a:tc>
                  <a:txBody>
                    <a:bodyPr/>
                    <a:lstStyle/>
                    <a:p>
                      <a:pPr defTabSz="914400">
                        <a:defRPr sz="1800"/>
                      </a:pPr>
                      <a:r>
                        <a:rPr sz="2400" dirty="0">
                          <a:sym typeface="Helvetica Neue"/>
                        </a:rPr>
                        <a:t>10</a:t>
                      </a:r>
                    </a:p>
                  </a:txBody>
                  <a:tcPr marL="35719" marR="35719" marT="35719" marB="35719" anchor="ctr" horzOverflow="overflow"/>
                </a:tc>
                <a:extLst>
                  <a:ext uri="{0D108BD9-81ED-4DB2-BD59-A6C34878D82A}">
                    <a16:rowId xmlns:a16="http://schemas.microsoft.com/office/drawing/2014/main" val="10003"/>
                  </a:ext>
                </a:extLst>
              </a:tr>
            </a:tbl>
          </a:graphicData>
        </a:graphic>
      </p:graphicFrame>
      <p:graphicFrame>
        <p:nvGraphicFramePr>
          <p:cNvPr id="374" name="Scatter Chart"/>
          <p:cNvGraphicFramePr/>
          <p:nvPr/>
        </p:nvGraphicFramePr>
        <p:xfrm>
          <a:off x="5617833" y="1894934"/>
          <a:ext cx="4531690" cy="4737013"/>
        </p:xfrm>
        <a:graphic>
          <a:graphicData uri="http://schemas.openxmlformats.org/drawingml/2006/chart">
            <c:chart xmlns:c="http://schemas.openxmlformats.org/drawingml/2006/chart" xmlns:r="http://schemas.openxmlformats.org/officeDocument/2006/relationships" r:id="rId2"/>
          </a:graphicData>
        </a:graphic>
      </p:graphicFrame>
      <p:sp>
        <p:nvSpPr>
          <p:cNvPr id="375" name="A"/>
          <p:cNvSpPr txBox="1"/>
          <p:nvPr/>
        </p:nvSpPr>
        <p:spPr>
          <a:xfrm>
            <a:off x="6624550" y="5178292"/>
            <a:ext cx="234039" cy="3799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r>
              <a:rPr sz="2000" dirty="0"/>
              <a:t>A</a:t>
            </a:r>
          </a:p>
        </p:txBody>
      </p:sp>
      <p:sp>
        <p:nvSpPr>
          <p:cNvPr id="376" name="B"/>
          <p:cNvSpPr txBox="1"/>
          <p:nvPr/>
        </p:nvSpPr>
        <p:spPr>
          <a:xfrm>
            <a:off x="8304304" y="2917376"/>
            <a:ext cx="238848" cy="3799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r>
              <a:rPr sz="2000"/>
              <a:t>B</a:t>
            </a:r>
          </a:p>
        </p:txBody>
      </p:sp>
      <p:sp>
        <p:nvSpPr>
          <p:cNvPr id="377" name="C"/>
          <p:cNvSpPr txBox="1"/>
          <p:nvPr/>
        </p:nvSpPr>
        <p:spPr>
          <a:xfrm>
            <a:off x="8993244" y="3957032"/>
            <a:ext cx="234039" cy="3799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r>
              <a:rPr sz="2000"/>
              <a:t>C</a:t>
            </a:r>
          </a:p>
        </p:txBody>
      </p:sp>
      <p:sp>
        <p:nvSpPr>
          <p:cNvPr id="378" name="Line"/>
          <p:cNvSpPr/>
          <p:nvPr/>
        </p:nvSpPr>
        <p:spPr>
          <a:xfrm flipV="1">
            <a:off x="6779674" y="3154709"/>
            <a:ext cx="1379637" cy="1979360"/>
          </a:xfrm>
          <a:prstGeom prst="line">
            <a:avLst/>
          </a:prstGeom>
          <a:ln w="38100" cap="rnd">
            <a:solidFill>
              <a:srgbClr val="000000"/>
            </a:solidFill>
            <a:custDash>
              <a:ds d="100000" sp="200000"/>
            </a:custDash>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379" name="Line"/>
          <p:cNvSpPr/>
          <p:nvPr/>
        </p:nvSpPr>
        <p:spPr>
          <a:xfrm flipH="1" flipV="1">
            <a:off x="8248606" y="3148929"/>
            <a:ext cx="674284" cy="926710"/>
          </a:xfrm>
          <a:prstGeom prst="line">
            <a:avLst/>
          </a:prstGeom>
          <a:ln w="38100" cap="rnd">
            <a:solidFill>
              <a:srgbClr val="000000"/>
            </a:solidFill>
            <a:custDash>
              <a:ds d="100000" sp="200000"/>
            </a:custDash>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380" name="distance = 13.6"/>
          <p:cNvSpPr txBox="1"/>
          <p:nvPr/>
        </p:nvSpPr>
        <p:spPr>
          <a:xfrm>
            <a:off x="6211420" y="3557381"/>
            <a:ext cx="1457130" cy="33400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lgn="l" defTabSz="457200">
              <a:lnSpc>
                <a:spcPct val="117999"/>
              </a:lnSpc>
              <a:defRPr sz="2200" b="0"/>
            </a:lvl1pPr>
          </a:lstStyle>
          <a:p>
            <a:r>
              <a:rPr sz="1547"/>
              <a:t>distance = 13.6</a:t>
            </a:r>
          </a:p>
        </p:txBody>
      </p:sp>
      <p:sp>
        <p:nvSpPr>
          <p:cNvPr id="381" name="distance = 6.4"/>
          <p:cNvSpPr txBox="1"/>
          <p:nvPr/>
        </p:nvSpPr>
        <p:spPr>
          <a:xfrm>
            <a:off x="8548190" y="3261999"/>
            <a:ext cx="1343317" cy="33400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lgn="l" defTabSz="457200">
              <a:lnSpc>
                <a:spcPct val="117999"/>
              </a:lnSpc>
              <a:defRPr sz="2200" b="0"/>
            </a:lvl1pPr>
          </a:lstStyle>
          <a:p>
            <a:r>
              <a:rPr sz="1547"/>
              <a:t>distance = 6.4</a:t>
            </a:r>
          </a:p>
        </p:txBody>
      </p:sp>
      <p:sp>
        <p:nvSpPr>
          <p:cNvPr id="382" name="Euclidean distance"/>
          <p:cNvSpPr txBox="1"/>
          <p:nvPr/>
        </p:nvSpPr>
        <p:spPr>
          <a:xfrm>
            <a:off x="7326962" y="1746586"/>
            <a:ext cx="1788952" cy="33400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lgn="l" defTabSz="457200">
              <a:lnSpc>
                <a:spcPct val="117999"/>
              </a:lnSpc>
              <a:defRPr sz="2200" b="0"/>
            </a:lvl1pPr>
          </a:lstStyle>
          <a:p>
            <a:r>
              <a:rPr sz="1547"/>
              <a:t>Euclidean distance</a:t>
            </a:r>
          </a:p>
        </p:txBody>
      </p:sp>
      <p:pic>
        <p:nvPicPr>
          <p:cNvPr id="383" name="Image" descr="Image"/>
          <p:cNvPicPr>
            <a:picLocks noChangeAspect="1"/>
          </p:cNvPicPr>
          <p:nvPr/>
        </p:nvPicPr>
        <p:blipFill>
          <a:blip r:embed="rId3"/>
          <a:stretch>
            <a:fillRect/>
          </a:stretch>
        </p:blipFill>
        <p:spPr>
          <a:xfrm>
            <a:off x="2236418" y="5527928"/>
            <a:ext cx="2884490" cy="1340790"/>
          </a:xfrm>
          <a:prstGeom prst="rect">
            <a:avLst/>
          </a:prstGeom>
          <a:ln w="12700">
            <a:miter lim="400000"/>
          </a:ln>
        </p:spPr>
      </p:pic>
      <p:sp>
        <p:nvSpPr>
          <p:cNvPr id="384" name="Euclidean distance : vectors u, v of dimension N"/>
          <p:cNvSpPr txBox="1"/>
          <p:nvPr/>
        </p:nvSpPr>
        <p:spPr>
          <a:xfrm>
            <a:off x="1618927" y="5201246"/>
            <a:ext cx="4453143" cy="33400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lgn="l" defTabSz="457200">
              <a:lnSpc>
                <a:spcPct val="117999"/>
              </a:lnSpc>
              <a:defRPr sz="2200" b="0"/>
            </a:lvl1pPr>
          </a:lstStyle>
          <a:p>
            <a:r>
              <a:rPr sz="1547"/>
              <a:t>Euclidean distance : vectors u, v of dimension N</a:t>
            </a:r>
          </a:p>
        </p:txBody>
      </p:sp>
    </p:spTree>
    <p:extLst>
      <p:ext uri="{BB962C8B-B14F-4D97-AF65-F5344CB8AC3E}">
        <p14:creationId xmlns:p14="http://schemas.microsoft.com/office/powerpoint/2010/main" val="2878900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CF8C1-7077-0146-B9B1-85932998CE97}"/>
              </a:ext>
            </a:extLst>
          </p:cNvPr>
          <p:cNvSpPr>
            <a:spLocks noGrp="1"/>
          </p:cNvSpPr>
          <p:nvPr>
            <p:ph type="title"/>
          </p:nvPr>
        </p:nvSpPr>
        <p:spPr/>
        <p:txBody>
          <a:bodyPr/>
          <a:lstStyle/>
          <a:p>
            <a:r>
              <a:rPr lang="en-US" dirty="0"/>
              <a:t>Entailment in formal semantics</a:t>
            </a:r>
          </a:p>
        </p:txBody>
      </p:sp>
      <p:sp>
        <p:nvSpPr>
          <p:cNvPr id="3" name="All animals have an ulnar artery…">
            <a:extLst>
              <a:ext uri="{FF2B5EF4-FFF2-40B4-BE49-F238E27FC236}">
                <a16:creationId xmlns:a16="http://schemas.microsoft.com/office/drawing/2014/main" id="{23A33E73-C031-0F40-BFBC-88CFDAE385E7}"/>
              </a:ext>
            </a:extLst>
          </p:cNvPr>
          <p:cNvSpPr txBox="1"/>
          <p:nvPr/>
        </p:nvSpPr>
        <p:spPr>
          <a:xfrm>
            <a:off x="2890744" y="2404964"/>
            <a:ext cx="5248233" cy="133806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pPr algn="ctr">
              <a:defRPr sz="3900"/>
            </a:pPr>
            <a:r>
              <a:rPr sz="2742" dirty="0"/>
              <a:t>All animals have an ulnar artery</a:t>
            </a:r>
          </a:p>
          <a:p>
            <a:pPr algn="ctr">
              <a:defRPr sz="3900"/>
            </a:pPr>
            <a:r>
              <a:rPr sz="2742" dirty="0"/>
              <a:t>⇒ </a:t>
            </a:r>
          </a:p>
          <a:p>
            <a:pPr algn="ctr">
              <a:defRPr sz="3900"/>
            </a:pPr>
            <a:r>
              <a:rPr sz="2742" dirty="0"/>
              <a:t>All dogs have an ulnar artery</a:t>
            </a:r>
          </a:p>
        </p:txBody>
      </p:sp>
      <p:sp>
        <p:nvSpPr>
          <p:cNvPr id="4" name="+ Mathematically well-understood + Powerful machinery for handling logical operations…">
            <a:extLst>
              <a:ext uri="{FF2B5EF4-FFF2-40B4-BE49-F238E27FC236}">
                <a16:creationId xmlns:a16="http://schemas.microsoft.com/office/drawing/2014/main" id="{5672F2FB-6FBA-7844-A348-4485E2DE5EA0}"/>
              </a:ext>
            </a:extLst>
          </p:cNvPr>
          <p:cNvSpPr txBox="1"/>
          <p:nvPr/>
        </p:nvSpPr>
        <p:spPr>
          <a:xfrm>
            <a:off x="2140936" y="5010811"/>
            <a:ext cx="7471597" cy="114319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pPr>
              <a:defRPr sz="3300" b="0"/>
            </a:pPr>
            <a:r>
              <a:rPr sz="2320" dirty="0"/>
              <a:t>+ Mathematically well-understood</a:t>
            </a:r>
            <a:br>
              <a:rPr sz="2320" dirty="0"/>
            </a:br>
            <a:r>
              <a:rPr sz="2320" dirty="0"/>
              <a:t>+ Powerful machinery for handling logical operations </a:t>
            </a:r>
          </a:p>
          <a:p>
            <a:pPr>
              <a:defRPr sz="3300" b="0"/>
            </a:pPr>
            <a:r>
              <a:rPr sz="2320" dirty="0"/>
              <a:t>- Knowledge must come from somewhere else </a:t>
            </a:r>
          </a:p>
        </p:txBody>
      </p:sp>
    </p:spTree>
    <p:extLst>
      <p:ext uri="{BB962C8B-B14F-4D97-AF65-F5344CB8AC3E}">
        <p14:creationId xmlns:p14="http://schemas.microsoft.com/office/powerpoint/2010/main" val="3982684704"/>
      </p:ext>
    </p:extLst>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6" name="Vector comparisons"/>
          <p:cNvSpPr txBox="1">
            <a:spLocks noGrp="1"/>
          </p:cNvSpPr>
          <p:nvPr>
            <p:ph type="title" idx="4294967295"/>
          </p:nvPr>
        </p:nvSpPr>
        <p:spPr>
          <a:xfrm>
            <a:off x="0" y="365125"/>
            <a:ext cx="10953750" cy="771525"/>
          </a:xfrm>
          <a:prstGeom prst="rect">
            <a:avLst/>
          </a:prstGeom>
        </p:spPr>
        <p:txBody>
          <a:bodyPr/>
          <a:lstStyle/>
          <a:p>
            <a:r>
              <a:t>Vector comparisons</a:t>
            </a:r>
          </a:p>
        </p:txBody>
      </p:sp>
      <p:graphicFrame>
        <p:nvGraphicFramePr>
          <p:cNvPr id="387" name="Table"/>
          <p:cNvGraphicFramePr/>
          <p:nvPr>
            <p:extLst>
              <p:ext uri="{D42A27DB-BD31-4B8C-83A1-F6EECF244321}">
                <p14:modId xmlns:p14="http://schemas.microsoft.com/office/powerpoint/2010/main" val="2475355445"/>
              </p:ext>
            </p:extLst>
          </p:nvPr>
        </p:nvGraphicFramePr>
        <p:xfrm>
          <a:off x="2240883" y="2065667"/>
          <a:ext cx="2875560" cy="3093232"/>
        </p:xfrm>
        <a:graphic>
          <a:graphicData uri="http://schemas.openxmlformats.org/drawingml/2006/table">
            <a:tbl>
              <a:tblPr firstRow="1" firstCol="1">
                <a:tableStyleId>{69C7853C-536D-4A76-A0AE-DD22124D55A5}</a:tableStyleId>
              </a:tblPr>
              <a:tblGrid>
                <a:gridCol w="958520">
                  <a:extLst>
                    <a:ext uri="{9D8B030D-6E8A-4147-A177-3AD203B41FA5}">
                      <a16:colId xmlns:a16="http://schemas.microsoft.com/office/drawing/2014/main" val="20000"/>
                    </a:ext>
                  </a:extLst>
                </a:gridCol>
                <a:gridCol w="958520">
                  <a:extLst>
                    <a:ext uri="{9D8B030D-6E8A-4147-A177-3AD203B41FA5}">
                      <a16:colId xmlns:a16="http://schemas.microsoft.com/office/drawing/2014/main" val="20001"/>
                    </a:ext>
                  </a:extLst>
                </a:gridCol>
                <a:gridCol w="958520">
                  <a:extLst>
                    <a:ext uri="{9D8B030D-6E8A-4147-A177-3AD203B41FA5}">
                      <a16:colId xmlns:a16="http://schemas.microsoft.com/office/drawing/2014/main" val="20002"/>
                    </a:ext>
                  </a:extLst>
                </a:gridCol>
              </a:tblGrid>
              <a:tr h="773308">
                <a:tc>
                  <a:txBody>
                    <a:bodyPr/>
                    <a:lstStyle/>
                    <a:p>
                      <a:pPr defTabSz="914400">
                        <a:defRPr sz="2200">
                          <a:sym typeface="Helvetica Neue"/>
                        </a:defRPr>
                      </a:pPr>
                      <a:endParaRPr sz="2400" dirty="0"/>
                    </a:p>
                  </a:txBody>
                  <a:tcPr marL="35719" marR="35719" marT="35719" marB="35719" anchor="ctr" horzOverflow="overflow"/>
                </a:tc>
                <a:tc>
                  <a:txBody>
                    <a:bodyPr/>
                    <a:lstStyle/>
                    <a:p>
                      <a:pPr defTabSz="914400">
                        <a:defRPr sz="2200">
                          <a:sym typeface="Helvetica Neue"/>
                        </a:defRPr>
                      </a:pPr>
                      <a:r>
                        <a:rPr sz="2400"/>
                        <a:t>doc</a:t>
                      </a:r>
                      <a:r>
                        <a:rPr sz="2400" baseline="-5999"/>
                        <a:t>X</a:t>
                      </a:r>
                    </a:p>
                  </a:txBody>
                  <a:tcPr marL="35719" marR="35719" marT="35719" marB="35719" anchor="ctr" horzOverflow="overflow"/>
                </a:tc>
                <a:tc>
                  <a:txBody>
                    <a:bodyPr/>
                    <a:lstStyle/>
                    <a:p>
                      <a:pPr defTabSz="914400">
                        <a:defRPr sz="2200">
                          <a:sym typeface="Helvetica Neue"/>
                        </a:defRPr>
                      </a:pPr>
                      <a:r>
                        <a:rPr sz="2400"/>
                        <a:t>doc</a:t>
                      </a:r>
                      <a:r>
                        <a:rPr sz="2400" baseline="-5999"/>
                        <a:t>Y</a:t>
                      </a:r>
                    </a:p>
                  </a:txBody>
                  <a:tcPr marL="35719" marR="35719" marT="35719" marB="35719" anchor="ctr" horzOverflow="overflow"/>
                </a:tc>
                <a:extLst>
                  <a:ext uri="{0D108BD9-81ED-4DB2-BD59-A6C34878D82A}">
                    <a16:rowId xmlns:a16="http://schemas.microsoft.com/office/drawing/2014/main" val="10000"/>
                  </a:ext>
                </a:extLst>
              </a:tr>
              <a:tr h="773308">
                <a:tc>
                  <a:txBody>
                    <a:bodyPr/>
                    <a:lstStyle/>
                    <a:p>
                      <a:pPr defTabSz="914400">
                        <a:defRPr sz="1800" b="0">
                          <a:solidFill>
                            <a:srgbClr val="000000"/>
                          </a:solidFill>
                        </a:defRPr>
                      </a:pPr>
                      <a:r>
                        <a:rPr sz="2400">
                          <a:sym typeface="Helvetica Neue"/>
                        </a:rPr>
                        <a:t>A</a:t>
                      </a:r>
                      <a:endParaRPr sz="2400" b="1">
                        <a:solidFill>
                          <a:srgbClr val="FFFFFF"/>
                        </a:solidFill>
                        <a:sym typeface="Helvetica Neue"/>
                      </a:endParaRPr>
                    </a:p>
                  </a:txBody>
                  <a:tcPr marL="35719" marR="35719" marT="35719" marB="35719" anchor="ctr" horzOverflow="overflow"/>
                </a:tc>
                <a:tc>
                  <a:txBody>
                    <a:bodyPr/>
                    <a:lstStyle/>
                    <a:p>
                      <a:pPr defTabSz="914400">
                        <a:defRPr sz="1800"/>
                      </a:pPr>
                      <a:r>
                        <a:rPr sz="2400">
                          <a:sym typeface="Helvetica Neue"/>
                        </a:rPr>
                        <a:t>2</a:t>
                      </a:r>
                    </a:p>
                  </a:txBody>
                  <a:tcPr marL="35719" marR="35719" marT="35719" marB="35719" anchor="ctr" horzOverflow="overflow"/>
                </a:tc>
                <a:tc>
                  <a:txBody>
                    <a:bodyPr/>
                    <a:lstStyle/>
                    <a:p>
                      <a:pPr defTabSz="914400">
                        <a:defRPr sz="1800"/>
                      </a:pPr>
                      <a:r>
                        <a:rPr sz="2400">
                          <a:sym typeface="Helvetica Neue"/>
                        </a:rPr>
                        <a:t>4</a:t>
                      </a:r>
                    </a:p>
                  </a:txBody>
                  <a:tcPr marL="35719" marR="35719" marT="35719" marB="35719" anchor="ctr" horzOverflow="overflow"/>
                </a:tc>
                <a:extLst>
                  <a:ext uri="{0D108BD9-81ED-4DB2-BD59-A6C34878D82A}">
                    <a16:rowId xmlns:a16="http://schemas.microsoft.com/office/drawing/2014/main" val="10001"/>
                  </a:ext>
                </a:extLst>
              </a:tr>
              <a:tr h="773308">
                <a:tc>
                  <a:txBody>
                    <a:bodyPr/>
                    <a:lstStyle/>
                    <a:p>
                      <a:pPr defTabSz="914400">
                        <a:defRPr sz="1800" b="0">
                          <a:solidFill>
                            <a:srgbClr val="000000"/>
                          </a:solidFill>
                        </a:defRPr>
                      </a:pPr>
                      <a:r>
                        <a:rPr sz="2400" dirty="0">
                          <a:sym typeface="Helvetica Neue"/>
                        </a:rPr>
                        <a:t>B</a:t>
                      </a:r>
                      <a:endParaRPr sz="2400" b="1" dirty="0">
                        <a:solidFill>
                          <a:srgbClr val="FFFFFF"/>
                        </a:solidFill>
                        <a:sym typeface="Helvetica Neue"/>
                      </a:endParaRPr>
                    </a:p>
                  </a:txBody>
                  <a:tcPr marL="35719" marR="35719" marT="35719" marB="35719" anchor="ctr" horzOverflow="overflow"/>
                </a:tc>
                <a:tc>
                  <a:txBody>
                    <a:bodyPr/>
                    <a:lstStyle/>
                    <a:p>
                      <a:pPr defTabSz="914400">
                        <a:defRPr sz="1800"/>
                      </a:pPr>
                      <a:r>
                        <a:rPr sz="2400">
                          <a:sym typeface="Helvetica Neue"/>
                        </a:rPr>
                        <a:t>10</a:t>
                      </a:r>
                    </a:p>
                  </a:txBody>
                  <a:tcPr marL="35719" marR="35719" marT="35719" marB="35719" anchor="ctr" horzOverflow="overflow"/>
                </a:tc>
                <a:tc>
                  <a:txBody>
                    <a:bodyPr/>
                    <a:lstStyle/>
                    <a:p>
                      <a:pPr defTabSz="914400">
                        <a:defRPr sz="1800"/>
                      </a:pPr>
                      <a:r>
                        <a:rPr sz="2400">
                          <a:sym typeface="Helvetica Neue"/>
                        </a:rPr>
                        <a:t>15</a:t>
                      </a:r>
                    </a:p>
                  </a:txBody>
                  <a:tcPr marL="35719" marR="35719" marT="35719" marB="35719" anchor="ctr" horzOverflow="overflow"/>
                </a:tc>
                <a:extLst>
                  <a:ext uri="{0D108BD9-81ED-4DB2-BD59-A6C34878D82A}">
                    <a16:rowId xmlns:a16="http://schemas.microsoft.com/office/drawing/2014/main" val="10002"/>
                  </a:ext>
                </a:extLst>
              </a:tr>
              <a:tr h="773308">
                <a:tc>
                  <a:txBody>
                    <a:bodyPr/>
                    <a:lstStyle/>
                    <a:p>
                      <a:pPr defTabSz="914400">
                        <a:defRPr sz="1800" b="0">
                          <a:solidFill>
                            <a:srgbClr val="000000"/>
                          </a:solidFill>
                        </a:defRPr>
                      </a:pPr>
                      <a:r>
                        <a:rPr sz="2400">
                          <a:sym typeface="Helvetica Neue"/>
                        </a:rPr>
                        <a:t>C</a:t>
                      </a:r>
                      <a:endParaRPr sz="2400" b="1">
                        <a:solidFill>
                          <a:srgbClr val="FFFFFF"/>
                        </a:solidFill>
                        <a:sym typeface="Helvetica Neue"/>
                      </a:endParaRPr>
                    </a:p>
                  </a:txBody>
                  <a:tcPr marL="35719" marR="35719" marT="35719" marB="35719" anchor="ctr" horzOverflow="overflow"/>
                </a:tc>
                <a:tc>
                  <a:txBody>
                    <a:bodyPr/>
                    <a:lstStyle/>
                    <a:p>
                      <a:pPr defTabSz="914400">
                        <a:defRPr sz="1800"/>
                      </a:pPr>
                      <a:r>
                        <a:rPr sz="2400">
                          <a:sym typeface="Helvetica Neue"/>
                        </a:rPr>
                        <a:t>14</a:t>
                      </a:r>
                    </a:p>
                  </a:txBody>
                  <a:tcPr marL="35719" marR="35719" marT="35719" marB="35719" anchor="ctr" horzOverflow="overflow"/>
                </a:tc>
                <a:tc>
                  <a:txBody>
                    <a:bodyPr/>
                    <a:lstStyle/>
                    <a:p>
                      <a:pPr defTabSz="914400">
                        <a:defRPr sz="1800"/>
                      </a:pPr>
                      <a:r>
                        <a:rPr sz="2400" dirty="0">
                          <a:sym typeface="Helvetica Neue"/>
                        </a:rPr>
                        <a:t>10</a:t>
                      </a:r>
                    </a:p>
                  </a:txBody>
                  <a:tcPr marL="35719" marR="35719" marT="35719" marB="35719" anchor="ctr" horzOverflow="overflow"/>
                </a:tc>
                <a:extLst>
                  <a:ext uri="{0D108BD9-81ED-4DB2-BD59-A6C34878D82A}">
                    <a16:rowId xmlns:a16="http://schemas.microsoft.com/office/drawing/2014/main" val="10003"/>
                  </a:ext>
                </a:extLst>
              </a:tr>
            </a:tbl>
          </a:graphicData>
        </a:graphic>
      </p:graphicFrame>
      <p:graphicFrame>
        <p:nvGraphicFramePr>
          <p:cNvPr id="388" name="Scatter Chart"/>
          <p:cNvGraphicFramePr/>
          <p:nvPr/>
        </p:nvGraphicFramePr>
        <p:xfrm>
          <a:off x="5617833" y="1894934"/>
          <a:ext cx="4531690" cy="4737013"/>
        </p:xfrm>
        <a:graphic>
          <a:graphicData uri="http://schemas.openxmlformats.org/drawingml/2006/chart">
            <c:chart xmlns:c="http://schemas.openxmlformats.org/drawingml/2006/chart" xmlns:r="http://schemas.openxmlformats.org/officeDocument/2006/relationships" r:id="rId2"/>
          </a:graphicData>
        </a:graphic>
      </p:graphicFrame>
      <p:sp>
        <p:nvSpPr>
          <p:cNvPr id="389" name="A = Superb"/>
          <p:cNvSpPr txBox="1"/>
          <p:nvPr/>
        </p:nvSpPr>
        <p:spPr>
          <a:xfrm>
            <a:off x="6133452" y="5178292"/>
            <a:ext cx="1375378" cy="3799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r>
              <a:rPr sz="2000"/>
              <a:t>A = Superb</a:t>
            </a:r>
          </a:p>
        </p:txBody>
      </p:sp>
      <p:sp>
        <p:nvSpPr>
          <p:cNvPr id="390" name="B = Good"/>
          <p:cNvSpPr txBox="1"/>
          <p:nvPr/>
        </p:nvSpPr>
        <p:spPr>
          <a:xfrm>
            <a:off x="8352178" y="2930218"/>
            <a:ext cx="1173399" cy="3799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r>
              <a:rPr sz="2000" dirty="0"/>
              <a:t>B = Good</a:t>
            </a:r>
          </a:p>
        </p:txBody>
      </p:sp>
      <p:sp>
        <p:nvSpPr>
          <p:cNvPr id="391" name="C = Disappointing"/>
          <p:cNvSpPr txBox="1"/>
          <p:nvPr/>
        </p:nvSpPr>
        <p:spPr>
          <a:xfrm>
            <a:off x="8687834" y="3954434"/>
            <a:ext cx="2173673" cy="3799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r>
              <a:rPr sz="2000"/>
              <a:t>C = Disappointing</a:t>
            </a:r>
          </a:p>
        </p:txBody>
      </p:sp>
      <p:sp>
        <p:nvSpPr>
          <p:cNvPr id="392" name="Line"/>
          <p:cNvSpPr/>
          <p:nvPr/>
        </p:nvSpPr>
        <p:spPr>
          <a:xfrm flipV="1">
            <a:off x="6779674" y="3154709"/>
            <a:ext cx="1379637" cy="1979360"/>
          </a:xfrm>
          <a:prstGeom prst="line">
            <a:avLst/>
          </a:prstGeom>
          <a:ln w="38100" cap="rnd">
            <a:solidFill>
              <a:srgbClr val="000000"/>
            </a:solidFill>
            <a:custDash>
              <a:ds d="100000" sp="200000"/>
            </a:custDash>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393" name="Line"/>
          <p:cNvSpPr/>
          <p:nvPr/>
        </p:nvSpPr>
        <p:spPr>
          <a:xfrm flipH="1" flipV="1">
            <a:off x="8248606" y="3148929"/>
            <a:ext cx="674284" cy="926710"/>
          </a:xfrm>
          <a:prstGeom prst="line">
            <a:avLst/>
          </a:prstGeom>
          <a:ln w="38100" cap="rnd">
            <a:solidFill>
              <a:srgbClr val="000000"/>
            </a:solidFill>
            <a:custDash>
              <a:ds d="100000" sp="200000"/>
            </a:custDash>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394" name="distance = 13.6"/>
          <p:cNvSpPr txBox="1"/>
          <p:nvPr/>
        </p:nvSpPr>
        <p:spPr>
          <a:xfrm>
            <a:off x="6211420" y="3557381"/>
            <a:ext cx="1457130" cy="33400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lgn="l" defTabSz="457200">
              <a:lnSpc>
                <a:spcPct val="117999"/>
              </a:lnSpc>
              <a:defRPr sz="2200" b="0"/>
            </a:lvl1pPr>
          </a:lstStyle>
          <a:p>
            <a:r>
              <a:rPr sz="1547"/>
              <a:t>distance = 13.6</a:t>
            </a:r>
          </a:p>
        </p:txBody>
      </p:sp>
      <p:sp>
        <p:nvSpPr>
          <p:cNvPr id="395" name="distance = 6.4"/>
          <p:cNvSpPr txBox="1"/>
          <p:nvPr/>
        </p:nvSpPr>
        <p:spPr>
          <a:xfrm>
            <a:off x="8548190" y="3261999"/>
            <a:ext cx="1343317" cy="33400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lgn="l" defTabSz="457200">
              <a:lnSpc>
                <a:spcPct val="117999"/>
              </a:lnSpc>
              <a:defRPr sz="2200" b="0"/>
            </a:lvl1pPr>
          </a:lstStyle>
          <a:p>
            <a:r>
              <a:rPr sz="1547"/>
              <a:t>distance = 6.4</a:t>
            </a:r>
          </a:p>
        </p:txBody>
      </p:sp>
      <p:sp>
        <p:nvSpPr>
          <p:cNvPr id="396" name="Euclidean distance"/>
          <p:cNvSpPr txBox="1"/>
          <p:nvPr/>
        </p:nvSpPr>
        <p:spPr>
          <a:xfrm>
            <a:off x="7326962" y="1746586"/>
            <a:ext cx="1788952" cy="33400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lgn="l" defTabSz="457200">
              <a:lnSpc>
                <a:spcPct val="117999"/>
              </a:lnSpc>
              <a:defRPr sz="2200" b="0"/>
            </a:lvl1pPr>
          </a:lstStyle>
          <a:p>
            <a:r>
              <a:rPr sz="1547"/>
              <a:t>Euclidean distance</a:t>
            </a:r>
          </a:p>
        </p:txBody>
      </p:sp>
      <p:pic>
        <p:nvPicPr>
          <p:cNvPr id="397" name="Image" descr="Image"/>
          <p:cNvPicPr>
            <a:picLocks noChangeAspect="1"/>
          </p:cNvPicPr>
          <p:nvPr/>
        </p:nvPicPr>
        <p:blipFill>
          <a:blip r:embed="rId3"/>
          <a:stretch>
            <a:fillRect/>
          </a:stretch>
        </p:blipFill>
        <p:spPr>
          <a:xfrm>
            <a:off x="2236418" y="5527928"/>
            <a:ext cx="2884490" cy="1340790"/>
          </a:xfrm>
          <a:prstGeom prst="rect">
            <a:avLst/>
          </a:prstGeom>
          <a:ln w="12700">
            <a:miter lim="400000"/>
          </a:ln>
        </p:spPr>
      </p:pic>
      <p:sp>
        <p:nvSpPr>
          <p:cNvPr id="398" name="Euclidean distance : vectors u, v of dimension N"/>
          <p:cNvSpPr txBox="1"/>
          <p:nvPr/>
        </p:nvSpPr>
        <p:spPr>
          <a:xfrm>
            <a:off x="1618927" y="5201246"/>
            <a:ext cx="4453143" cy="33400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lgn="l" defTabSz="457200">
              <a:lnSpc>
                <a:spcPct val="117999"/>
              </a:lnSpc>
              <a:defRPr sz="2200" b="0"/>
            </a:lvl1pPr>
          </a:lstStyle>
          <a:p>
            <a:r>
              <a:rPr sz="1547"/>
              <a:t>Euclidean distance : vectors u, v of dimension N</a:t>
            </a:r>
          </a:p>
        </p:txBody>
      </p:sp>
      <p:sp>
        <p:nvSpPr>
          <p:cNvPr id="399" name="Oh no! Good is…"/>
          <p:cNvSpPr txBox="1"/>
          <p:nvPr/>
        </p:nvSpPr>
        <p:spPr>
          <a:xfrm>
            <a:off x="7654006" y="44522"/>
            <a:ext cx="2969909" cy="162999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anchor="ctr">
            <a:spAutoFit/>
          </a:bodyPr>
          <a:lstStyle/>
          <a:p>
            <a:pPr>
              <a:defRPr sz="3600" b="0">
                <a:latin typeface="Chalkduster"/>
                <a:ea typeface="Chalkduster"/>
                <a:cs typeface="Chalkduster"/>
                <a:sym typeface="Chalkduster"/>
              </a:defRPr>
            </a:pPr>
            <a:r>
              <a:rPr sz="2531" dirty="0"/>
              <a:t>Oh no! Good is</a:t>
            </a:r>
          </a:p>
          <a:p>
            <a:pPr>
              <a:defRPr sz="3600" b="0">
                <a:latin typeface="Chalkduster"/>
                <a:ea typeface="Chalkduster"/>
                <a:cs typeface="Chalkduster"/>
                <a:sym typeface="Chalkduster"/>
              </a:defRPr>
            </a:pPr>
            <a:r>
              <a:rPr sz="2531" dirty="0"/>
              <a:t>closer to Disappointing </a:t>
            </a:r>
          </a:p>
          <a:p>
            <a:pPr>
              <a:defRPr sz="3600" b="0">
                <a:latin typeface="Chalkduster"/>
                <a:ea typeface="Chalkduster"/>
                <a:cs typeface="Chalkduster"/>
                <a:sym typeface="Chalkduster"/>
              </a:defRPr>
            </a:pPr>
            <a:r>
              <a:rPr sz="2531" dirty="0"/>
              <a:t>than to Superb.</a:t>
            </a:r>
          </a:p>
        </p:txBody>
      </p:sp>
    </p:spTree>
    <p:extLst>
      <p:ext uri="{BB962C8B-B14F-4D97-AF65-F5344CB8AC3E}">
        <p14:creationId xmlns:p14="http://schemas.microsoft.com/office/powerpoint/2010/main" val="354221884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1" name="Vector L2 (length) Normalization"/>
          <p:cNvSpPr txBox="1">
            <a:spLocks noGrp="1"/>
          </p:cNvSpPr>
          <p:nvPr>
            <p:ph type="title" idx="4294967295"/>
          </p:nvPr>
        </p:nvSpPr>
        <p:spPr>
          <a:xfrm>
            <a:off x="0" y="365125"/>
            <a:ext cx="10953750" cy="771525"/>
          </a:xfrm>
          <a:prstGeom prst="rect">
            <a:avLst/>
          </a:prstGeom>
        </p:spPr>
        <p:txBody>
          <a:bodyPr>
            <a:normAutofit fontScale="90000"/>
          </a:bodyPr>
          <a:lstStyle>
            <a:lvl1pPr defTabSz="490727">
              <a:defRPr sz="6719"/>
            </a:lvl1pPr>
          </a:lstStyle>
          <a:p>
            <a:r>
              <a:t>Vector L2 (length) Normalization</a:t>
            </a:r>
          </a:p>
        </p:txBody>
      </p:sp>
      <p:graphicFrame>
        <p:nvGraphicFramePr>
          <p:cNvPr id="402" name="Table"/>
          <p:cNvGraphicFramePr/>
          <p:nvPr>
            <p:extLst>
              <p:ext uri="{D42A27DB-BD31-4B8C-83A1-F6EECF244321}">
                <p14:modId xmlns:p14="http://schemas.microsoft.com/office/powerpoint/2010/main" val="3444957912"/>
              </p:ext>
            </p:extLst>
          </p:nvPr>
        </p:nvGraphicFramePr>
        <p:xfrm>
          <a:off x="2240883" y="2065667"/>
          <a:ext cx="2875560" cy="3093232"/>
        </p:xfrm>
        <a:graphic>
          <a:graphicData uri="http://schemas.openxmlformats.org/drawingml/2006/table">
            <a:tbl>
              <a:tblPr firstRow="1" firstCol="1">
                <a:tableStyleId>{69C7853C-536D-4A76-A0AE-DD22124D55A5}</a:tableStyleId>
              </a:tblPr>
              <a:tblGrid>
                <a:gridCol w="958520">
                  <a:extLst>
                    <a:ext uri="{9D8B030D-6E8A-4147-A177-3AD203B41FA5}">
                      <a16:colId xmlns:a16="http://schemas.microsoft.com/office/drawing/2014/main" val="20000"/>
                    </a:ext>
                  </a:extLst>
                </a:gridCol>
                <a:gridCol w="958520">
                  <a:extLst>
                    <a:ext uri="{9D8B030D-6E8A-4147-A177-3AD203B41FA5}">
                      <a16:colId xmlns:a16="http://schemas.microsoft.com/office/drawing/2014/main" val="20001"/>
                    </a:ext>
                  </a:extLst>
                </a:gridCol>
                <a:gridCol w="958520">
                  <a:extLst>
                    <a:ext uri="{9D8B030D-6E8A-4147-A177-3AD203B41FA5}">
                      <a16:colId xmlns:a16="http://schemas.microsoft.com/office/drawing/2014/main" val="20002"/>
                    </a:ext>
                  </a:extLst>
                </a:gridCol>
              </a:tblGrid>
              <a:tr h="773308">
                <a:tc>
                  <a:txBody>
                    <a:bodyPr/>
                    <a:lstStyle/>
                    <a:p>
                      <a:pPr defTabSz="914400">
                        <a:defRPr sz="2200">
                          <a:sym typeface="Helvetica Neue"/>
                        </a:defRPr>
                      </a:pPr>
                      <a:endParaRPr sz="2400" dirty="0"/>
                    </a:p>
                  </a:txBody>
                  <a:tcPr marL="35719" marR="35719" marT="35719" marB="35719" anchor="ctr" horzOverflow="overflow"/>
                </a:tc>
                <a:tc>
                  <a:txBody>
                    <a:bodyPr/>
                    <a:lstStyle/>
                    <a:p>
                      <a:pPr defTabSz="914400">
                        <a:defRPr sz="2200">
                          <a:sym typeface="Helvetica Neue"/>
                        </a:defRPr>
                      </a:pPr>
                      <a:r>
                        <a:rPr sz="2400" dirty="0" err="1"/>
                        <a:t>doc</a:t>
                      </a:r>
                      <a:r>
                        <a:rPr sz="2400" baseline="-5999" dirty="0" err="1"/>
                        <a:t>X</a:t>
                      </a:r>
                      <a:endParaRPr sz="2400" baseline="-5999" dirty="0"/>
                    </a:p>
                  </a:txBody>
                  <a:tcPr marL="35719" marR="35719" marT="35719" marB="35719" anchor="ctr" horzOverflow="overflow"/>
                </a:tc>
                <a:tc>
                  <a:txBody>
                    <a:bodyPr/>
                    <a:lstStyle/>
                    <a:p>
                      <a:pPr defTabSz="914400">
                        <a:defRPr sz="2200">
                          <a:sym typeface="Helvetica Neue"/>
                        </a:defRPr>
                      </a:pPr>
                      <a:r>
                        <a:rPr sz="2400" dirty="0" err="1"/>
                        <a:t>doc</a:t>
                      </a:r>
                      <a:r>
                        <a:rPr sz="2400" baseline="-5999" dirty="0" err="1"/>
                        <a:t>Y</a:t>
                      </a:r>
                      <a:endParaRPr sz="2400" baseline="-5999" dirty="0"/>
                    </a:p>
                  </a:txBody>
                  <a:tcPr marL="35719" marR="35719" marT="35719" marB="35719" anchor="ctr" horzOverflow="overflow"/>
                </a:tc>
                <a:extLst>
                  <a:ext uri="{0D108BD9-81ED-4DB2-BD59-A6C34878D82A}">
                    <a16:rowId xmlns:a16="http://schemas.microsoft.com/office/drawing/2014/main" val="10000"/>
                  </a:ext>
                </a:extLst>
              </a:tr>
              <a:tr h="773308">
                <a:tc>
                  <a:txBody>
                    <a:bodyPr/>
                    <a:lstStyle/>
                    <a:p>
                      <a:pPr defTabSz="914400">
                        <a:defRPr sz="1800" b="0">
                          <a:solidFill>
                            <a:srgbClr val="000000"/>
                          </a:solidFill>
                        </a:defRPr>
                      </a:pPr>
                      <a:r>
                        <a:rPr sz="2400" baseline="0" dirty="0">
                          <a:sym typeface="Helvetica Neue"/>
                        </a:rPr>
                        <a:t>A</a:t>
                      </a:r>
                      <a:endParaRPr sz="2400" b="1" baseline="0" dirty="0">
                        <a:solidFill>
                          <a:srgbClr val="FFFFFF"/>
                        </a:solidFill>
                        <a:sym typeface="Helvetica Neue"/>
                      </a:endParaRPr>
                    </a:p>
                  </a:txBody>
                  <a:tcPr marL="35719" marR="35719" marT="35719" marB="35719" anchor="ctr" horzOverflow="overflow"/>
                </a:tc>
                <a:tc>
                  <a:txBody>
                    <a:bodyPr/>
                    <a:lstStyle/>
                    <a:p>
                      <a:pPr defTabSz="914400">
                        <a:defRPr sz="1800"/>
                      </a:pPr>
                      <a:r>
                        <a:rPr sz="2400" baseline="0" dirty="0">
                          <a:sym typeface="Helvetica Neue"/>
                        </a:rPr>
                        <a:t>2</a:t>
                      </a:r>
                    </a:p>
                  </a:txBody>
                  <a:tcPr marL="35719" marR="35719" marT="35719" marB="35719" anchor="ctr" horzOverflow="overflow"/>
                </a:tc>
                <a:tc>
                  <a:txBody>
                    <a:bodyPr/>
                    <a:lstStyle/>
                    <a:p>
                      <a:pPr defTabSz="914400">
                        <a:defRPr sz="1800"/>
                      </a:pPr>
                      <a:r>
                        <a:rPr sz="2400" baseline="0">
                          <a:sym typeface="Helvetica Neue"/>
                        </a:rPr>
                        <a:t>4</a:t>
                      </a:r>
                    </a:p>
                  </a:txBody>
                  <a:tcPr marL="35719" marR="35719" marT="35719" marB="35719" anchor="ctr" horzOverflow="overflow"/>
                </a:tc>
                <a:extLst>
                  <a:ext uri="{0D108BD9-81ED-4DB2-BD59-A6C34878D82A}">
                    <a16:rowId xmlns:a16="http://schemas.microsoft.com/office/drawing/2014/main" val="10001"/>
                  </a:ext>
                </a:extLst>
              </a:tr>
              <a:tr h="773308">
                <a:tc>
                  <a:txBody>
                    <a:bodyPr/>
                    <a:lstStyle/>
                    <a:p>
                      <a:pPr defTabSz="914400">
                        <a:defRPr sz="1800" b="0">
                          <a:solidFill>
                            <a:srgbClr val="000000"/>
                          </a:solidFill>
                        </a:defRPr>
                      </a:pPr>
                      <a:r>
                        <a:rPr sz="2400" baseline="0">
                          <a:sym typeface="Helvetica Neue"/>
                        </a:rPr>
                        <a:t>B</a:t>
                      </a:r>
                      <a:endParaRPr sz="2400" b="1" baseline="0">
                        <a:solidFill>
                          <a:srgbClr val="FFFFFF"/>
                        </a:solidFill>
                        <a:sym typeface="Helvetica Neue"/>
                      </a:endParaRPr>
                    </a:p>
                  </a:txBody>
                  <a:tcPr marL="35719" marR="35719" marT="35719" marB="35719" anchor="ctr" horzOverflow="overflow"/>
                </a:tc>
                <a:tc>
                  <a:txBody>
                    <a:bodyPr/>
                    <a:lstStyle/>
                    <a:p>
                      <a:pPr defTabSz="914400">
                        <a:defRPr sz="1800"/>
                      </a:pPr>
                      <a:r>
                        <a:rPr sz="2400" baseline="0">
                          <a:sym typeface="Helvetica Neue"/>
                        </a:rPr>
                        <a:t>10</a:t>
                      </a:r>
                    </a:p>
                  </a:txBody>
                  <a:tcPr marL="35719" marR="35719" marT="35719" marB="35719" anchor="ctr" horzOverflow="overflow"/>
                </a:tc>
                <a:tc>
                  <a:txBody>
                    <a:bodyPr/>
                    <a:lstStyle/>
                    <a:p>
                      <a:pPr defTabSz="914400">
                        <a:defRPr sz="1800"/>
                      </a:pPr>
                      <a:r>
                        <a:rPr sz="2400" baseline="0">
                          <a:sym typeface="Helvetica Neue"/>
                        </a:rPr>
                        <a:t>15</a:t>
                      </a:r>
                    </a:p>
                  </a:txBody>
                  <a:tcPr marL="35719" marR="35719" marT="35719" marB="35719" anchor="ctr" horzOverflow="overflow"/>
                </a:tc>
                <a:extLst>
                  <a:ext uri="{0D108BD9-81ED-4DB2-BD59-A6C34878D82A}">
                    <a16:rowId xmlns:a16="http://schemas.microsoft.com/office/drawing/2014/main" val="10002"/>
                  </a:ext>
                </a:extLst>
              </a:tr>
              <a:tr h="773308">
                <a:tc>
                  <a:txBody>
                    <a:bodyPr/>
                    <a:lstStyle/>
                    <a:p>
                      <a:pPr defTabSz="914400">
                        <a:defRPr sz="1800" b="0">
                          <a:solidFill>
                            <a:srgbClr val="000000"/>
                          </a:solidFill>
                        </a:defRPr>
                      </a:pPr>
                      <a:r>
                        <a:rPr sz="2400" baseline="0">
                          <a:sym typeface="Helvetica Neue"/>
                        </a:rPr>
                        <a:t>C</a:t>
                      </a:r>
                      <a:endParaRPr sz="2400" b="1" baseline="0">
                        <a:solidFill>
                          <a:srgbClr val="FFFFFF"/>
                        </a:solidFill>
                        <a:sym typeface="Helvetica Neue"/>
                      </a:endParaRPr>
                    </a:p>
                  </a:txBody>
                  <a:tcPr marL="35719" marR="35719" marT="35719" marB="35719" anchor="ctr" horzOverflow="overflow"/>
                </a:tc>
                <a:tc>
                  <a:txBody>
                    <a:bodyPr/>
                    <a:lstStyle/>
                    <a:p>
                      <a:pPr defTabSz="914400">
                        <a:defRPr sz="1800"/>
                      </a:pPr>
                      <a:r>
                        <a:rPr sz="2400" baseline="0">
                          <a:sym typeface="Helvetica Neue"/>
                        </a:rPr>
                        <a:t>14</a:t>
                      </a:r>
                    </a:p>
                  </a:txBody>
                  <a:tcPr marL="35719" marR="35719" marT="35719" marB="35719" anchor="ctr" horzOverflow="overflow"/>
                </a:tc>
                <a:tc>
                  <a:txBody>
                    <a:bodyPr/>
                    <a:lstStyle/>
                    <a:p>
                      <a:pPr defTabSz="914400">
                        <a:defRPr sz="1800"/>
                      </a:pPr>
                      <a:r>
                        <a:rPr sz="2400" baseline="0" dirty="0">
                          <a:sym typeface="Helvetica Neue"/>
                        </a:rPr>
                        <a:t>10</a:t>
                      </a:r>
                    </a:p>
                  </a:txBody>
                  <a:tcPr marL="35719" marR="35719" marT="35719" marB="35719" anchor="ctr" horzOverflow="overflow"/>
                </a:tc>
                <a:extLst>
                  <a:ext uri="{0D108BD9-81ED-4DB2-BD59-A6C34878D82A}">
                    <a16:rowId xmlns:a16="http://schemas.microsoft.com/office/drawing/2014/main" val="10003"/>
                  </a:ext>
                </a:extLst>
              </a:tr>
            </a:tbl>
          </a:graphicData>
        </a:graphic>
      </p:graphicFrame>
      <p:graphicFrame>
        <p:nvGraphicFramePr>
          <p:cNvPr id="403" name="Table"/>
          <p:cNvGraphicFramePr/>
          <p:nvPr>
            <p:extLst>
              <p:ext uri="{D42A27DB-BD31-4B8C-83A1-F6EECF244321}">
                <p14:modId xmlns:p14="http://schemas.microsoft.com/office/powerpoint/2010/main" val="1195858500"/>
              </p:ext>
            </p:extLst>
          </p:nvPr>
        </p:nvGraphicFramePr>
        <p:xfrm>
          <a:off x="5235449" y="2065667"/>
          <a:ext cx="1011238" cy="3093232"/>
        </p:xfrm>
        <a:graphic>
          <a:graphicData uri="http://schemas.openxmlformats.org/drawingml/2006/table">
            <a:tbl>
              <a:tblPr firstRow="1">
                <a:tableStyleId>{69C7853C-536D-4A76-A0AE-DD22124D55A5}</a:tableStyleId>
              </a:tblPr>
              <a:tblGrid>
                <a:gridCol w="1011238">
                  <a:extLst>
                    <a:ext uri="{9D8B030D-6E8A-4147-A177-3AD203B41FA5}">
                      <a16:colId xmlns:a16="http://schemas.microsoft.com/office/drawing/2014/main" val="20000"/>
                    </a:ext>
                  </a:extLst>
                </a:gridCol>
              </a:tblGrid>
              <a:tr h="773308">
                <a:tc>
                  <a:txBody>
                    <a:bodyPr/>
                    <a:lstStyle/>
                    <a:p>
                      <a:pPr defTabSz="914400">
                        <a:defRPr sz="1800" b="0">
                          <a:solidFill>
                            <a:srgbClr val="000000"/>
                          </a:solidFill>
                        </a:defRPr>
                      </a:pPr>
                      <a:r>
                        <a:rPr sz="2400" baseline="0" dirty="0">
                          <a:solidFill>
                            <a:schemeClr val="bg1"/>
                          </a:solidFill>
                          <a:sym typeface="Helvetica Neue"/>
                        </a:rPr>
                        <a:t>||u||</a:t>
                      </a:r>
                      <a:endParaRPr sz="2400" b="1" baseline="0" dirty="0">
                        <a:solidFill>
                          <a:schemeClr val="bg1"/>
                        </a:solidFill>
                        <a:sym typeface="Helvetica Neue"/>
                      </a:endParaRPr>
                    </a:p>
                  </a:txBody>
                  <a:tcPr marL="35719" marR="35719" marT="35719" marB="35719" anchor="ctr" horzOverflow="overflow"/>
                </a:tc>
                <a:extLst>
                  <a:ext uri="{0D108BD9-81ED-4DB2-BD59-A6C34878D82A}">
                    <a16:rowId xmlns:a16="http://schemas.microsoft.com/office/drawing/2014/main" val="10000"/>
                  </a:ext>
                </a:extLst>
              </a:tr>
              <a:tr h="773308">
                <a:tc>
                  <a:txBody>
                    <a:bodyPr/>
                    <a:lstStyle/>
                    <a:p>
                      <a:pPr defTabSz="914400">
                        <a:defRPr sz="1800"/>
                      </a:pPr>
                      <a:r>
                        <a:rPr sz="2400" baseline="0" dirty="0">
                          <a:sym typeface="Helvetica Neue"/>
                        </a:rPr>
                        <a:t>4.47</a:t>
                      </a:r>
                    </a:p>
                  </a:txBody>
                  <a:tcPr marL="35719" marR="35719" marT="35719" marB="35719" anchor="ctr" horzOverflow="overflow"/>
                </a:tc>
                <a:extLst>
                  <a:ext uri="{0D108BD9-81ED-4DB2-BD59-A6C34878D82A}">
                    <a16:rowId xmlns:a16="http://schemas.microsoft.com/office/drawing/2014/main" val="10001"/>
                  </a:ext>
                </a:extLst>
              </a:tr>
              <a:tr h="773308">
                <a:tc>
                  <a:txBody>
                    <a:bodyPr/>
                    <a:lstStyle/>
                    <a:p>
                      <a:pPr defTabSz="914400">
                        <a:defRPr sz="1800"/>
                      </a:pPr>
                      <a:r>
                        <a:rPr sz="2400" baseline="0">
                          <a:sym typeface="Helvetica Neue"/>
                        </a:rPr>
                        <a:t>18.02</a:t>
                      </a:r>
                    </a:p>
                  </a:txBody>
                  <a:tcPr marL="35719" marR="35719" marT="35719" marB="35719" anchor="ctr" horzOverflow="overflow"/>
                </a:tc>
                <a:extLst>
                  <a:ext uri="{0D108BD9-81ED-4DB2-BD59-A6C34878D82A}">
                    <a16:rowId xmlns:a16="http://schemas.microsoft.com/office/drawing/2014/main" val="10002"/>
                  </a:ext>
                </a:extLst>
              </a:tr>
              <a:tr h="773308">
                <a:tc>
                  <a:txBody>
                    <a:bodyPr/>
                    <a:lstStyle/>
                    <a:p>
                      <a:pPr defTabSz="914400">
                        <a:defRPr sz="1800"/>
                      </a:pPr>
                      <a:r>
                        <a:rPr sz="2400" baseline="0" dirty="0">
                          <a:sym typeface="Helvetica Neue"/>
                        </a:rPr>
                        <a:t>17.20</a:t>
                      </a:r>
                    </a:p>
                  </a:txBody>
                  <a:tcPr marL="35719" marR="35719" marT="35719" marB="35719" anchor="ctr" horzOverflow="overflow"/>
                </a:tc>
                <a:extLst>
                  <a:ext uri="{0D108BD9-81ED-4DB2-BD59-A6C34878D82A}">
                    <a16:rowId xmlns:a16="http://schemas.microsoft.com/office/drawing/2014/main" val="10003"/>
                  </a:ext>
                </a:extLst>
              </a:tr>
            </a:tbl>
          </a:graphicData>
        </a:graphic>
      </p:graphicFrame>
      <p:pic>
        <p:nvPicPr>
          <p:cNvPr id="404" name="Image" descr="Image"/>
          <p:cNvPicPr>
            <a:picLocks noChangeAspect="1"/>
          </p:cNvPicPr>
          <p:nvPr/>
        </p:nvPicPr>
        <p:blipFill>
          <a:blip r:embed="rId2"/>
          <a:stretch>
            <a:fillRect/>
          </a:stretch>
        </p:blipFill>
        <p:spPr>
          <a:xfrm>
            <a:off x="6880642" y="3172667"/>
            <a:ext cx="2698469" cy="879234"/>
          </a:xfrm>
          <a:prstGeom prst="rect">
            <a:avLst/>
          </a:prstGeom>
          <a:ln w="12700">
            <a:miter lim="400000"/>
          </a:ln>
        </p:spPr>
      </p:pic>
    </p:spTree>
    <p:extLst>
      <p:ext uri="{BB962C8B-B14F-4D97-AF65-F5344CB8AC3E}">
        <p14:creationId xmlns:p14="http://schemas.microsoft.com/office/powerpoint/2010/main" val="33258168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6" name="Vector L2 (length) Normalization"/>
          <p:cNvSpPr txBox="1">
            <a:spLocks noGrp="1"/>
          </p:cNvSpPr>
          <p:nvPr>
            <p:ph type="title" idx="4294967295"/>
          </p:nvPr>
        </p:nvSpPr>
        <p:spPr>
          <a:xfrm>
            <a:off x="0" y="365125"/>
            <a:ext cx="10953750" cy="771525"/>
          </a:xfrm>
          <a:prstGeom prst="rect">
            <a:avLst/>
          </a:prstGeom>
        </p:spPr>
        <p:txBody>
          <a:bodyPr>
            <a:normAutofit fontScale="90000"/>
          </a:bodyPr>
          <a:lstStyle>
            <a:lvl1pPr defTabSz="490727">
              <a:defRPr sz="6719"/>
            </a:lvl1pPr>
          </a:lstStyle>
          <a:p>
            <a:r>
              <a:t>Vector L2 (length) Normalization</a:t>
            </a:r>
          </a:p>
        </p:txBody>
      </p:sp>
      <p:graphicFrame>
        <p:nvGraphicFramePr>
          <p:cNvPr id="407" name="Table"/>
          <p:cNvGraphicFramePr/>
          <p:nvPr>
            <p:extLst>
              <p:ext uri="{D42A27DB-BD31-4B8C-83A1-F6EECF244321}">
                <p14:modId xmlns:p14="http://schemas.microsoft.com/office/powerpoint/2010/main" val="1873815110"/>
              </p:ext>
            </p:extLst>
          </p:nvPr>
        </p:nvGraphicFramePr>
        <p:xfrm>
          <a:off x="2240883" y="2065667"/>
          <a:ext cx="3093117" cy="3093232"/>
        </p:xfrm>
        <a:graphic>
          <a:graphicData uri="http://schemas.openxmlformats.org/drawingml/2006/table">
            <a:tbl>
              <a:tblPr firstRow="1" firstCol="1">
                <a:tableStyleId>{69C7853C-536D-4A76-A0AE-DD22124D55A5}</a:tableStyleId>
              </a:tblPr>
              <a:tblGrid>
                <a:gridCol w="799200">
                  <a:extLst>
                    <a:ext uri="{9D8B030D-6E8A-4147-A177-3AD203B41FA5}">
                      <a16:colId xmlns:a16="http://schemas.microsoft.com/office/drawing/2014/main" val="20000"/>
                    </a:ext>
                  </a:extLst>
                </a:gridCol>
                <a:gridCol w="1128156">
                  <a:extLst>
                    <a:ext uri="{9D8B030D-6E8A-4147-A177-3AD203B41FA5}">
                      <a16:colId xmlns:a16="http://schemas.microsoft.com/office/drawing/2014/main" val="20001"/>
                    </a:ext>
                  </a:extLst>
                </a:gridCol>
                <a:gridCol w="1165761">
                  <a:extLst>
                    <a:ext uri="{9D8B030D-6E8A-4147-A177-3AD203B41FA5}">
                      <a16:colId xmlns:a16="http://schemas.microsoft.com/office/drawing/2014/main" val="20002"/>
                    </a:ext>
                  </a:extLst>
                </a:gridCol>
              </a:tblGrid>
              <a:tr h="773308">
                <a:tc>
                  <a:txBody>
                    <a:bodyPr/>
                    <a:lstStyle/>
                    <a:p>
                      <a:pPr defTabSz="914400">
                        <a:defRPr sz="2200">
                          <a:sym typeface="Helvetica Neue"/>
                        </a:defRPr>
                      </a:pPr>
                      <a:endParaRPr sz="2400" dirty="0"/>
                    </a:p>
                  </a:txBody>
                  <a:tcPr marL="35719" marR="35719" marT="35719" marB="35719" anchor="ctr" horzOverflow="overflow"/>
                </a:tc>
                <a:tc>
                  <a:txBody>
                    <a:bodyPr/>
                    <a:lstStyle/>
                    <a:p>
                      <a:pPr defTabSz="914400">
                        <a:defRPr sz="2200">
                          <a:sym typeface="Helvetica Neue"/>
                        </a:defRPr>
                      </a:pPr>
                      <a:r>
                        <a:rPr sz="2400"/>
                        <a:t>doc</a:t>
                      </a:r>
                      <a:r>
                        <a:rPr sz="2400" baseline="-5999"/>
                        <a:t>X</a:t>
                      </a:r>
                    </a:p>
                  </a:txBody>
                  <a:tcPr marL="35719" marR="35719" marT="35719" marB="35719" anchor="ctr" horzOverflow="overflow"/>
                </a:tc>
                <a:tc>
                  <a:txBody>
                    <a:bodyPr/>
                    <a:lstStyle/>
                    <a:p>
                      <a:pPr defTabSz="914400">
                        <a:defRPr sz="2200">
                          <a:sym typeface="Helvetica Neue"/>
                        </a:defRPr>
                      </a:pPr>
                      <a:r>
                        <a:rPr sz="2400"/>
                        <a:t>doc</a:t>
                      </a:r>
                      <a:r>
                        <a:rPr sz="2400" baseline="-5999"/>
                        <a:t>Y</a:t>
                      </a:r>
                    </a:p>
                  </a:txBody>
                  <a:tcPr marL="35719" marR="35719" marT="35719" marB="35719" anchor="ctr" horzOverflow="overflow"/>
                </a:tc>
                <a:extLst>
                  <a:ext uri="{0D108BD9-81ED-4DB2-BD59-A6C34878D82A}">
                    <a16:rowId xmlns:a16="http://schemas.microsoft.com/office/drawing/2014/main" val="10000"/>
                  </a:ext>
                </a:extLst>
              </a:tr>
              <a:tr h="773308">
                <a:tc>
                  <a:txBody>
                    <a:bodyPr/>
                    <a:lstStyle/>
                    <a:p>
                      <a:pPr defTabSz="914400">
                        <a:defRPr sz="1800" b="0">
                          <a:solidFill>
                            <a:srgbClr val="000000"/>
                          </a:solidFill>
                        </a:defRPr>
                      </a:pPr>
                      <a:r>
                        <a:rPr sz="2400" dirty="0">
                          <a:sym typeface="Helvetica Neue"/>
                        </a:rPr>
                        <a:t>A</a:t>
                      </a:r>
                      <a:endParaRPr sz="2400" b="1" dirty="0">
                        <a:solidFill>
                          <a:srgbClr val="FFFFFF"/>
                        </a:solidFill>
                        <a:sym typeface="Helvetica Neue"/>
                      </a:endParaRPr>
                    </a:p>
                  </a:txBody>
                  <a:tcPr marL="35719" marR="35719" marT="35719" marB="35719" anchor="ctr" horzOverflow="overflow"/>
                </a:tc>
                <a:tc>
                  <a:txBody>
                    <a:bodyPr/>
                    <a:lstStyle/>
                    <a:p>
                      <a:pPr defTabSz="914400">
                        <a:defRPr sz="1800"/>
                      </a:pPr>
                      <a:r>
                        <a:rPr sz="2000" baseline="0" dirty="0">
                          <a:sym typeface="Helvetica Neue"/>
                        </a:rPr>
                        <a:t>2/4.47</a:t>
                      </a:r>
                    </a:p>
                  </a:txBody>
                  <a:tcPr marL="35719" marR="35719" marT="35719" marB="35719" anchor="ctr" horzOverflow="overflow"/>
                </a:tc>
                <a:tc>
                  <a:txBody>
                    <a:bodyPr/>
                    <a:lstStyle/>
                    <a:p>
                      <a:pPr defTabSz="914400">
                        <a:defRPr sz="1800"/>
                      </a:pPr>
                      <a:r>
                        <a:rPr sz="2000" baseline="0" dirty="0">
                          <a:sym typeface="Helvetica Neue"/>
                        </a:rPr>
                        <a:t>4/4.47</a:t>
                      </a:r>
                    </a:p>
                  </a:txBody>
                  <a:tcPr marL="35719" marR="35719" marT="35719" marB="35719" anchor="ctr" horzOverflow="overflow"/>
                </a:tc>
                <a:extLst>
                  <a:ext uri="{0D108BD9-81ED-4DB2-BD59-A6C34878D82A}">
                    <a16:rowId xmlns:a16="http://schemas.microsoft.com/office/drawing/2014/main" val="10001"/>
                  </a:ext>
                </a:extLst>
              </a:tr>
              <a:tr h="773308">
                <a:tc>
                  <a:txBody>
                    <a:bodyPr/>
                    <a:lstStyle/>
                    <a:p>
                      <a:pPr defTabSz="914400">
                        <a:defRPr sz="1800" b="0">
                          <a:solidFill>
                            <a:srgbClr val="000000"/>
                          </a:solidFill>
                        </a:defRPr>
                      </a:pPr>
                      <a:r>
                        <a:rPr sz="2400">
                          <a:sym typeface="Helvetica Neue"/>
                        </a:rPr>
                        <a:t>B</a:t>
                      </a:r>
                      <a:endParaRPr sz="2400" b="1">
                        <a:solidFill>
                          <a:srgbClr val="FFFFFF"/>
                        </a:solidFill>
                        <a:sym typeface="Helvetica Neue"/>
                      </a:endParaRPr>
                    </a:p>
                  </a:txBody>
                  <a:tcPr marL="35719" marR="35719" marT="35719" marB="35719" anchor="ctr" horzOverflow="overflow"/>
                </a:tc>
                <a:tc>
                  <a:txBody>
                    <a:bodyPr/>
                    <a:lstStyle/>
                    <a:p>
                      <a:pPr defTabSz="914400">
                        <a:defRPr sz="1800"/>
                      </a:pPr>
                      <a:r>
                        <a:rPr sz="2000" baseline="0" dirty="0">
                          <a:sym typeface="Helvetica Neue"/>
                        </a:rPr>
                        <a:t>10/18.02</a:t>
                      </a:r>
                    </a:p>
                  </a:txBody>
                  <a:tcPr marL="35719" marR="35719" marT="35719" marB="35719" anchor="ctr" horzOverflow="overflow"/>
                </a:tc>
                <a:tc>
                  <a:txBody>
                    <a:bodyPr/>
                    <a:lstStyle/>
                    <a:p>
                      <a:pPr defTabSz="914400">
                        <a:defRPr sz="1800"/>
                      </a:pPr>
                      <a:r>
                        <a:rPr sz="2000" baseline="0" dirty="0">
                          <a:sym typeface="Helvetica Neue"/>
                        </a:rPr>
                        <a:t>15/18.02</a:t>
                      </a:r>
                    </a:p>
                  </a:txBody>
                  <a:tcPr marL="35719" marR="35719" marT="35719" marB="35719" anchor="ctr" horzOverflow="overflow"/>
                </a:tc>
                <a:extLst>
                  <a:ext uri="{0D108BD9-81ED-4DB2-BD59-A6C34878D82A}">
                    <a16:rowId xmlns:a16="http://schemas.microsoft.com/office/drawing/2014/main" val="10002"/>
                  </a:ext>
                </a:extLst>
              </a:tr>
              <a:tr h="773308">
                <a:tc>
                  <a:txBody>
                    <a:bodyPr/>
                    <a:lstStyle/>
                    <a:p>
                      <a:pPr defTabSz="914400">
                        <a:defRPr sz="1800" b="0">
                          <a:solidFill>
                            <a:srgbClr val="000000"/>
                          </a:solidFill>
                        </a:defRPr>
                      </a:pPr>
                      <a:r>
                        <a:rPr sz="2400">
                          <a:sym typeface="Helvetica Neue"/>
                        </a:rPr>
                        <a:t>C</a:t>
                      </a:r>
                      <a:endParaRPr sz="2400" b="1">
                        <a:solidFill>
                          <a:srgbClr val="FFFFFF"/>
                        </a:solidFill>
                        <a:sym typeface="Helvetica Neue"/>
                      </a:endParaRPr>
                    </a:p>
                  </a:txBody>
                  <a:tcPr marL="35719" marR="35719" marT="35719" marB="35719" anchor="ctr" horzOverflow="overflow"/>
                </a:tc>
                <a:tc>
                  <a:txBody>
                    <a:bodyPr/>
                    <a:lstStyle/>
                    <a:p>
                      <a:pPr defTabSz="914400">
                        <a:defRPr sz="1800"/>
                      </a:pPr>
                      <a:r>
                        <a:rPr sz="2000" baseline="0">
                          <a:sym typeface="Helvetica Neue"/>
                        </a:rPr>
                        <a:t>14/17.2</a:t>
                      </a:r>
                    </a:p>
                  </a:txBody>
                  <a:tcPr marL="35719" marR="35719" marT="35719" marB="35719" anchor="ctr" horzOverflow="overflow"/>
                </a:tc>
                <a:tc>
                  <a:txBody>
                    <a:bodyPr/>
                    <a:lstStyle/>
                    <a:p>
                      <a:pPr defTabSz="914400">
                        <a:defRPr sz="1800"/>
                      </a:pPr>
                      <a:r>
                        <a:rPr sz="2000" baseline="0" dirty="0">
                          <a:sym typeface="Helvetica Neue"/>
                        </a:rPr>
                        <a:t>10/17.2</a:t>
                      </a:r>
                    </a:p>
                  </a:txBody>
                  <a:tcPr marL="35719" marR="35719" marT="35719" marB="35719" anchor="ctr" horzOverflow="overflow"/>
                </a:tc>
                <a:extLst>
                  <a:ext uri="{0D108BD9-81ED-4DB2-BD59-A6C34878D82A}">
                    <a16:rowId xmlns:a16="http://schemas.microsoft.com/office/drawing/2014/main" val="10003"/>
                  </a:ext>
                </a:extLst>
              </a:tr>
            </a:tbl>
          </a:graphicData>
        </a:graphic>
      </p:graphicFrame>
      <p:graphicFrame>
        <p:nvGraphicFramePr>
          <p:cNvPr id="408" name="Table"/>
          <p:cNvGraphicFramePr/>
          <p:nvPr>
            <p:extLst>
              <p:ext uri="{D42A27DB-BD31-4B8C-83A1-F6EECF244321}">
                <p14:modId xmlns:p14="http://schemas.microsoft.com/office/powerpoint/2010/main" val="2737187933"/>
              </p:ext>
            </p:extLst>
          </p:nvPr>
        </p:nvGraphicFramePr>
        <p:xfrm>
          <a:off x="5519282" y="2065667"/>
          <a:ext cx="958520" cy="3093232"/>
        </p:xfrm>
        <a:graphic>
          <a:graphicData uri="http://schemas.openxmlformats.org/drawingml/2006/table">
            <a:tbl>
              <a:tblPr firstRow="1">
                <a:tableStyleId>{69C7853C-536D-4A76-A0AE-DD22124D55A5}</a:tableStyleId>
              </a:tblPr>
              <a:tblGrid>
                <a:gridCol w="958520">
                  <a:extLst>
                    <a:ext uri="{9D8B030D-6E8A-4147-A177-3AD203B41FA5}">
                      <a16:colId xmlns:a16="http://schemas.microsoft.com/office/drawing/2014/main" val="20000"/>
                    </a:ext>
                  </a:extLst>
                </a:gridCol>
              </a:tblGrid>
              <a:tr h="773308">
                <a:tc>
                  <a:txBody>
                    <a:bodyPr/>
                    <a:lstStyle/>
                    <a:p>
                      <a:pPr defTabSz="914400">
                        <a:defRPr sz="1800" b="0">
                          <a:solidFill>
                            <a:srgbClr val="000000"/>
                          </a:solidFill>
                        </a:defRPr>
                      </a:pPr>
                      <a:r>
                        <a:rPr lang="en-US" sz="2400" baseline="0" dirty="0">
                          <a:solidFill>
                            <a:schemeClr val="bg1"/>
                          </a:solidFill>
                          <a:sym typeface="Helvetica Neue"/>
                        </a:rPr>
                        <a:t>||u||</a:t>
                      </a:r>
                      <a:endParaRPr sz="2400" b="1" baseline="0" dirty="0">
                        <a:solidFill>
                          <a:srgbClr val="FFFFFF"/>
                        </a:solidFill>
                        <a:sym typeface="Helvetica Neue"/>
                      </a:endParaRPr>
                    </a:p>
                  </a:txBody>
                  <a:tcPr marL="35719" marR="35719" marT="35719" marB="35719" anchor="ctr" horzOverflow="overflow"/>
                </a:tc>
                <a:extLst>
                  <a:ext uri="{0D108BD9-81ED-4DB2-BD59-A6C34878D82A}">
                    <a16:rowId xmlns:a16="http://schemas.microsoft.com/office/drawing/2014/main" val="10000"/>
                  </a:ext>
                </a:extLst>
              </a:tr>
              <a:tr h="773308">
                <a:tc>
                  <a:txBody>
                    <a:bodyPr/>
                    <a:lstStyle/>
                    <a:p>
                      <a:pPr defTabSz="914400">
                        <a:defRPr sz="1800"/>
                      </a:pPr>
                      <a:r>
                        <a:rPr sz="2400" baseline="0">
                          <a:sym typeface="Helvetica Neue"/>
                        </a:rPr>
                        <a:t>4.47</a:t>
                      </a:r>
                      <a:endParaRPr sz="2400" baseline="0" dirty="0">
                        <a:sym typeface="Helvetica Neue"/>
                      </a:endParaRPr>
                    </a:p>
                  </a:txBody>
                  <a:tcPr marL="35719" marR="35719" marT="35719" marB="35719" anchor="ctr" horzOverflow="overflow"/>
                </a:tc>
                <a:extLst>
                  <a:ext uri="{0D108BD9-81ED-4DB2-BD59-A6C34878D82A}">
                    <a16:rowId xmlns:a16="http://schemas.microsoft.com/office/drawing/2014/main" val="10001"/>
                  </a:ext>
                </a:extLst>
              </a:tr>
              <a:tr h="773308">
                <a:tc>
                  <a:txBody>
                    <a:bodyPr/>
                    <a:lstStyle/>
                    <a:p>
                      <a:pPr defTabSz="914400">
                        <a:defRPr sz="1800"/>
                      </a:pPr>
                      <a:r>
                        <a:rPr sz="2400" baseline="0">
                          <a:sym typeface="Helvetica Neue"/>
                        </a:rPr>
                        <a:t>18.02</a:t>
                      </a:r>
                      <a:endParaRPr sz="2400" baseline="0" dirty="0">
                        <a:sym typeface="Helvetica Neue"/>
                      </a:endParaRPr>
                    </a:p>
                  </a:txBody>
                  <a:tcPr marL="35719" marR="35719" marT="35719" marB="35719" anchor="ctr" horzOverflow="overflow"/>
                </a:tc>
                <a:extLst>
                  <a:ext uri="{0D108BD9-81ED-4DB2-BD59-A6C34878D82A}">
                    <a16:rowId xmlns:a16="http://schemas.microsoft.com/office/drawing/2014/main" val="10002"/>
                  </a:ext>
                </a:extLst>
              </a:tr>
              <a:tr h="773308">
                <a:tc>
                  <a:txBody>
                    <a:bodyPr/>
                    <a:lstStyle/>
                    <a:p>
                      <a:pPr defTabSz="914400">
                        <a:defRPr sz="1800"/>
                      </a:pPr>
                      <a:r>
                        <a:rPr sz="2400" baseline="0" dirty="0">
                          <a:sym typeface="Helvetica Neue"/>
                        </a:rPr>
                        <a:t>17.20</a:t>
                      </a:r>
                    </a:p>
                  </a:txBody>
                  <a:tcPr marL="35719" marR="35719" marT="35719" marB="35719" anchor="ctr" horzOverflow="overflow"/>
                </a:tc>
                <a:extLst>
                  <a:ext uri="{0D108BD9-81ED-4DB2-BD59-A6C34878D82A}">
                    <a16:rowId xmlns:a16="http://schemas.microsoft.com/office/drawing/2014/main" val="10003"/>
                  </a:ext>
                </a:extLst>
              </a:tr>
            </a:tbl>
          </a:graphicData>
        </a:graphic>
      </p:graphicFrame>
      <p:pic>
        <p:nvPicPr>
          <p:cNvPr id="409" name="Image" descr="Image"/>
          <p:cNvPicPr>
            <a:picLocks noChangeAspect="1"/>
          </p:cNvPicPr>
          <p:nvPr/>
        </p:nvPicPr>
        <p:blipFill>
          <a:blip r:embed="rId2"/>
          <a:stretch>
            <a:fillRect/>
          </a:stretch>
        </p:blipFill>
        <p:spPr>
          <a:xfrm>
            <a:off x="6880642" y="3172667"/>
            <a:ext cx="2698469" cy="879234"/>
          </a:xfrm>
          <a:prstGeom prst="rect">
            <a:avLst/>
          </a:prstGeom>
          <a:ln w="12700">
            <a:miter lim="400000"/>
          </a:ln>
        </p:spPr>
      </p:pic>
      <p:sp>
        <p:nvSpPr>
          <p:cNvPr id="410" name="Divide each vector by its L2 length"/>
          <p:cNvSpPr txBox="1"/>
          <p:nvPr/>
        </p:nvSpPr>
        <p:spPr>
          <a:xfrm>
            <a:off x="2612776" y="5984043"/>
            <a:ext cx="6508193" cy="461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sz="3600" b="0">
                <a:latin typeface="Chalkduster"/>
                <a:ea typeface="Chalkduster"/>
                <a:cs typeface="Chalkduster"/>
                <a:sym typeface="Chalkduster"/>
              </a:defRPr>
            </a:lvl1pPr>
          </a:lstStyle>
          <a:p>
            <a:r>
              <a:rPr sz="2531"/>
              <a:t>Divide each vector by its L2 length</a:t>
            </a:r>
          </a:p>
        </p:txBody>
      </p:sp>
    </p:spTree>
    <p:extLst>
      <p:ext uri="{BB962C8B-B14F-4D97-AF65-F5344CB8AC3E}">
        <p14:creationId xmlns:p14="http://schemas.microsoft.com/office/powerpoint/2010/main" val="361018508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12" name="Vector comparisons"/>
          <p:cNvSpPr txBox="1">
            <a:spLocks noGrp="1"/>
          </p:cNvSpPr>
          <p:nvPr>
            <p:ph type="title" idx="4294967295"/>
          </p:nvPr>
        </p:nvSpPr>
        <p:spPr>
          <a:xfrm>
            <a:off x="0" y="365125"/>
            <a:ext cx="10953750" cy="771525"/>
          </a:xfrm>
          <a:prstGeom prst="rect">
            <a:avLst/>
          </a:prstGeom>
        </p:spPr>
        <p:txBody>
          <a:bodyPr/>
          <a:lstStyle/>
          <a:p>
            <a:r>
              <a:t>Vector comparisons</a:t>
            </a:r>
          </a:p>
        </p:txBody>
      </p:sp>
      <p:graphicFrame>
        <p:nvGraphicFramePr>
          <p:cNvPr id="413" name="Table"/>
          <p:cNvGraphicFramePr/>
          <p:nvPr/>
        </p:nvGraphicFramePr>
        <p:xfrm>
          <a:off x="2240883" y="2065667"/>
          <a:ext cx="2875560" cy="3093232"/>
        </p:xfrm>
        <a:graphic>
          <a:graphicData uri="http://schemas.openxmlformats.org/drawingml/2006/table">
            <a:tbl>
              <a:tblPr firstRow="1" firstCol="1"/>
              <a:tblGrid>
                <a:gridCol w="958520">
                  <a:extLst>
                    <a:ext uri="{9D8B030D-6E8A-4147-A177-3AD203B41FA5}">
                      <a16:colId xmlns:a16="http://schemas.microsoft.com/office/drawing/2014/main" val="20000"/>
                    </a:ext>
                  </a:extLst>
                </a:gridCol>
                <a:gridCol w="958520">
                  <a:extLst>
                    <a:ext uri="{9D8B030D-6E8A-4147-A177-3AD203B41FA5}">
                      <a16:colId xmlns:a16="http://schemas.microsoft.com/office/drawing/2014/main" val="20001"/>
                    </a:ext>
                  </a:extLst>
                </a:gridCol>
                <a:gridCol w="958520">
                  <a:extLst>
                    <a:ext uri="{9D8B030D-6E8A-4147-A177-3AD203B41FA5}">
                      <a16:colId xmlns:a16="http://schemas.microsoft.com/office/drawing/2014/main" val="20002"/>
                    </a:ext>
                  </a:extLst>
                </a:gridCol>
              </a:tblGrid>
              <a:tr h="773308">
                <a:tc>
                  <a:txBody>
                    <a:bodyPr/>
                    <a:lstStyle/>
                    <a:p>
                      <a:pPr defTabSz="914400">
                        <a:defRPr sz="2200">
                          <a:sym typeface="Helvetica Neue"/>
                        </a:defRPr>
                      </a:pPr>
                      <a:endParaRPr sz="1500"/>
                    </a:p>
                  </a:txBody>
                  <a:tcPr marL="35719" marR="35719" marT="35719" marB="35719" anchor="ctr" horzOverflow="overflow"/>
                </a:tc>
                <a:tc>
                  <a:txBody>
                    <a:bodyPr/>
                    <a:lstStyle/>
                    <a:p>
                      <a:pPr defTabSz="914400">
                        <a:defRPr sz="2200">
                          <a:sym typeface="Helvetica Neue"/>
                        </a:defRPr>
                      </a:pPr>
                      <a:r>
                        <a:rPr sz="1500"/>
                        <a:t>doc</a:t>
                      </a:r>
                      <a:r>
                        <a:rPr sz="1500" baseline="-5999"/>
                        <a:t>X</a:t>
                      </a:r>
                    </a:p>
                  </a:txBody>
                  <a:tcPr marL="35719" marR="35719" marT="35719" marB="35719" anchor="ctr" horzOverflow="overflow"/>
                </a:tc>
                <a:tc>
                  <a:txBody>
                    <a:bodyPr/>
                    <a:lstStyle/>
                    <a:p>
                      <a:pPr defTabSz="914400">
                        <a:defRPr sz="2200">
                          <a:sym typeface="Helvetica Neue"/>
                        </a:defRPr>
                      </a:pPr>
                      <a:r>
                        <a:rPr sz="1500"/>
                        <a:t>doc</a:t>
                      </a:r>
                      <a:r>
                        <a:rPr sz="1500" baseline="-5999"/>
                        <a:t>Y</a:t>
                      </a:r>
                    </a:p>
                  </a:txBody>
                  <a:tcPr marL="35719" marR="35719" marT="35719" marB="35719" anchor="ctr" horzOverflow="overflow"/>
                </a:tc>
                <a:extLst>
                  <a:ext uri="{0D108BD9-81ED-4DB2-BD59-A6C34878D82A}">
                    <a16:rowId xmlns:a16="http://schemas.microsoft.com/office/drawing/2014/main" val="10000"/>
                  </a:ext>
                </a:extLst>
              </a:tr>
              <a:tr h="773308">
                <a:tc>
                  <a:txBody>
                    <a:bodyPr/>
                    <a:lstStyle/>
                    <a:p>
                      <a:pPr defTabSz="914400">
                        <a:defRPr sz="1800" b="0">
                          <a:solidFill>
                            <a:srgbClr val="000000"/>
                          </a:solidFill>
                        </a:defRPr>
                      </a:pPr>
                      <a:r>
                        <a:rPr sz="1500" b="1">
                          <a:solidFill>
                            <a:srgbClr val="FFFFFF"/>
                          </a:solidFill>
                          <a:sym typeface="Helvetica Neue"/>
                        </a:rPr>
                        <a:t>A</a:t>
                      </a:r>
                    </a:p>
                  </a:txBody>
                  <a:tcPr marL="35719" marR="35719" marT="35719" marB="35719" anchor="ctr" horzOverflow="overflow"/>
                </a:tc>
                <a:tc>
                  <a:txBody>
                    <a:bodyPr/>
                    <a:lstStyle/>
                    <a:p>
                      <a:pPr defTabSz="914400">
                        <a:defRPr sz="1800"/>
                      </a:pPr>
                      <a:r>
                        <a:rPr sz="1500">
                          <a:sym typeface="Helvetica Neue"/>
                        </a:rPr>
                        <a:t>2</a:t>
                      </a:r>
                    </a:p>
                  </a:txBody>
                  <a:tcPr marL="35719" marR="35719" marT="35719" marB="35719" anchor="ctr" horzOverflow="overflow"/>
                </a:tc>
                <a:tc>
                  <a:txBody>
                    <a:bodyPr/>
                    <a:lstStyle/>
                    <a:p>
                      <a:pPr defTabSz="914400">
                        <a:defRPr sz="1800"/>
                      </a:pPr>
                      <a:r>
                        <a:rPr sz="1500">
                          <a:sym typeface="Helvetica Neue"/>
                        </a:rPr>
                        <a:t>4</a:t>
                      </a:r>
                    </a:p>
                  </a:txBody>
                  <a:tcPr marL="35719" marR="35719" marT="35719" marB="35719" anchor="ctr" horzOverflow="overflow"/>
                </a:tc>
                <a:extLst>
                  <a:ext uri="{0D108BD9-81ED-4DB2-BD59-A6C34878D82A}">
                    <a16:rowId xmlns:a16="http://schemas.microsoft.com/office/drawing/2014/main" val="10001"/>
                  </a:ext>
                </a:extLst>
              </a:tr>
              <a:tr h="773308">
                <a:tc>
                  <a:txBody>
                    <a:bodyPr/>
                    <a:lstStyle/>
                    <a:p>
                      <a:pPr defTabSz="914400">
                        <a:defRPr sz="1800" b="0">
                          <a:solidFill>
                            <a:srgbClr val="000000"/>
                          </a:solidFill>
                        </a:defRPr>
                      </a:pPr>
                      <a:r>
                        <a:rPr sz="1500" b="1">
                          <a:solidFill>
                            <a:srgbClr val="FFFFFF"/>
                          </a:solidFill>
                          <a:sym typeface="Helvetica Neue"/>
                        </a:rPr>
                        <a:t>B</a:t>
                      </a:r>
                    </a:p>
                  </a:txBody>
                  <a:tcPr marL="35719" marR="35719" marT="35719" marB="35719" anchor="ctr" horzOverflow="overflow"/>
                </a:tc>
                <a:tc>
                  <a:txBody>
                    <a:bodyPr/>
                    <a:lstStyle/>
                    <a:p>
                      <a:pPr defTabSz="914400">
                        <a:defRPr sz="1800"/>
                      </a:pPr>
                      <a:r>
                        <a:rPr sz="1500">
                          <a:sym typeface="Helvetica Neue"/>
                        </a:rPr>
                        <a:t>10</a:t>
                      </a:r>
                    </a:p>
                  </a:txBody>
                  <a:tcPr marL="35719" marR="35719" marT="35719" marB="35719" anchor="ctr" horzOverflow="overflow"/>
                </a:tc>
                <a:tc>
                  <a:txBody>
                    <a:bodyPr/>
                    <a:lstStyle/>
                    <a:p>
                      <a:pPr defTabSz="914400">
                        <a:defRPr sz="1800"/>
                      </a:pPr>
                      <a:r>
                        <a:rPr sz="1500">
                          <a:sym typeface="Helvetica Neue"/>
                        </a:rPr>
                        <a:t>15</a:t>
                      </a:r>
                    </a:p>
                  </a:txBody>
                  <a:tcPr marL="35719" marR="35719" marT="35719" marB="35719" anchor="ctr" horzOverflow="overflow"/>
                </a:tc>
                <a:extLst>
                  <a:ext uri="{0D108BD9-81ED-4DB2-BD59-A6C34878D82A}">
                    <a16:rowId xmlns:a16="http://schemas.microsoft.com/office/drawing/2014/main" val="10002"/>
                  </a:ext>
                </a:extLst>
              </a:tr>
              <a:tr h="773308">
                <a:tc>
                  <a:txBody>
                    <a:bodyPr/>
                    <a:lstStyle/>
                    <a:p>
                      <a:pPr defTabSz="914400">
                        <a:defRPr sz="1800" b="0">
                          <a:solidFill>
                            <a:srgbClr val="000000"/>
                          </a:solidFill>
                        </a:defRPr>
                      </a:pPr>
                      <a:r>
                        <a:rPr sz="1500" b="1">
                          <a:solidFill>
                            <a:srgbClr val="FFFFFF"/>
                          </a:solidFill>
                          <a:sym typeface="Helvetica Neue"/>
                        </a:rPr>
                        <a:t>C</a:t>
                      </a:r>
                    </a:p>
                  </a:txBody>
                  <a:tcPr marL="35719" marR="35719" marT="35719" marB="35719" anchor="ctr" horzOverflow="overflow"/>
                </a:tc>
                <a:tc>
                  <a:txBody>
                    <a:bodyPr/>
                    <a:lstStyle/>
                    <a:p>
                      <a:pPr defTabSz="914400">
                        <a:defRPr sz="1800"/>
                      </a:pPr>
                      <a:r>
                        <a:rPr sz="1500">
                          <a:sym typeface="Helvetica Neue"/>
                        </a:rPr>
                        <a:t>14</a:t>
                      </a:r>
                    </a:p>
                  </a:txBody>
                  <a:tcPr marL="35719" marR="35719" marT="35719" marB="35719" anchor="ctr" horzOverflow="overflow"/>
                </a:tc>
                <a:tc>
                  <a:txBody>
                    <a:bodyPr/>
                    <a:lstStyle/>
                    <a:p>
                      <a:pPr defTabSz="914400">
                        <a:defRPr sz="1800"/>
                      </a:pPr>
                      <a:r>
                        <a:rPr sz="1500">
                          <a:sym typeface="Helvetica Neue"/>
                        </a:rPr>
                        <a:t>10</a:t>
                      </a:r>
                    </a:p>
                  </a:txBody>
                  <a:tcPr marL="35719" marR="35719" marT="35719" marB="35719" anchor="ctr" horzOverflow="overflow"/>
                </a:tc>
                <a:extLst>
                  <a:ext uri="{0D108BD9-81ED-4DB2-BD59-A6C34878D82A}">
                    <a16:rowId xmlns:a16="http://schemas.microsoft.com/office/drawing/2014/main" val="10003"/>
                  </a:ext>
                </a:extLst>
              </a:tr>
            </a:tbl>
          </a:graphicData>
        </a:graphic>
      </p:graphicFrame>
      <p:graphicFrame>
        <p:nvGraphicFramePr>
          <p:cNvPr id="414" name="Scatter Chart"/>
          <p:cNvGraphicFramePr/>
          <p:nvPr/>
        </p:nvGraphicFramePr>
        <p:xfrm>
          <a:off x="5617833" y="1894934"/>
          <a:ext cx="4531690" cy="4737013"/>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913579245"/>
      </p:ext>
    </p:extLst>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8" name="Vector L2 (length) Normalization"/>
          <p:cNvSpPr txBox="1">
            <a:spLocks noGrp="1"/>
          </p:cNvSpPr>
          <p:nvPr>
            <p:ph type="title" idx="4294967295"/>
          </p:nvPr>
        </p:nvSpPr>
        <p:spPr>
          <a:xfrm>
            <a:off x="0" y="365125"/>
            <a:ext cx="10953750" cy="771525"/>
          </a:xfrm>
          <a:prstGeom prst="rect">
            <a:avLst/>
          </a:prstGeom>
        </p:spPr>
        <p:txBody>
          <a:bodyPr>
            <a:normAutofit fontScale="90000"/>
          </a:bodyPr>
          <a:lstStyle>
            <a:lvl1pPr defTabSz="490727">
              <a:defRPr sz="6719"/>
            </a:lvl1pPr>
          </a:lstStyle>
          <a:p>
            <a:r>
              <a:t>Vector L2 (length) Normalization</a:t>
            </a:r>
          </a:p>
        </p:txBody>
      </p:sp>
      <p:graphicFrame>
        <p:nvGraphicFramePr>
          <p:cNvPr id="419" name="Table"/>
          <p:cNvGraphicFramePr/>
          <p:nvPr>
            <p:extLst>
              <p:ext uri="{D42A27DB-BD31-4B8C-83A1-F6EECF244321}">
                <p14:modId xmlns:p14="http://schemas.microsoft.com/office/powerpoint/2010/main" val="1566352572"/>
              </p:ext>
            </p:extLst>
          </p:nvPr>
        </p:nvGraphicFramePr>
        <p:xfrm>
          <a:off x="2240883" y="2065667"/>
          <a:ext cx="2875560" cy="3093232"/>
        </p:xfrm>
        <a:graphic>
          <a:graphicData uri="http://schemas.openxmlformats.org/drawingml/2006/table">
            <a:tbl>
              <a:tblPr firstRow="1" firstCol="1">
                <a:tableStyleId>{69C7853C-536D-4A76-A0AE-DD22124D55A5}</a:tableStyleId>
              </a:tblPr>
              <a:tblGrid>
                <a:gridCol w="958520">
                  <a:extLst>
                    <a:ext uri="{9D8B030D-6E8A-4147-A177-3AD203B41FA5}">
                      <a16:colId xmlns:a16="http://schemas.microsoft.com/office/drawing/2014/main" val="20000"/>
                    </a:ext>
                  </a:extLst>
                </a:gridCol>
                <a:gridCol w="958520">
                  <a:extLst>
                    <a:ext uri="{9D8B030D-6E8A-4147-A177-3AD203B41FA5}">
                      <a16:colId xmlns:a16="http://schemas.microsoft.com/office/drawing/2014/main" val="20001"/>
                    </a:ext>
                  </a:extLst>
                </a:gridCol>
                <a:gridCol w="958520">
                  <a:extLst>
                    <a:ext uri="{9D8B030D-6E8A-4147-A177-3AD203B41FA5}">
                      <a16:colId xmlns:a16="http://schemas.microsoft.com/office/drawing/2014/main" val="20002"/>
                    </a:ext>
                  </a:extLst>
                </a:gridCol>
              </a:tblGrid>
              <a:tr h="773308">
                <a:tc>
                  <a:txBody>
                    <a:bodyPr/>
                    <a:lstStyle/>
                    <a:p>
                      <a:pPr defTabSz="914400">
                        <a:defRPr sz="2200">
                          <a:sym typeface="Helvetica Neue"/>
                        </a:defRPr>
                      </a:pPr>
                      <a:endParaRPr sz="2400" dirty="0"/>
                    </a:p>
                  </a:txBody>
                  <a:tcPr marL="35719" marR="35719" marT="35719" marB="35719" anchor="ctr" horzOverflow="overflow"/>
                </a:tc>
                <a:tc>
                  <a:txBody>
                    <a:bodyPr/>
                    <a:lstStyle/>
                    <a:p>
                      <a:pPr defTabSz="914400">
                        <a:defRPr sz="2200">
                          <a:sym typeface="Helvetica Neue"/>
                        </a:defRPr>
                      </a:pPr>
                      <a:r>
                        <a:rPr sz="2400"/>
                        <a:t>doc</a:t>
                      </a:r>
                      <a:r>
                        <a:rPr sz="2400" baseline="-5999"/>
                        <a:t>X</a:t>
                      </a:r>
                    </a:p>
                  </a:txBody>
                  <a:tcPr marL="35719" marR="35719" marT="35719" marB="35719" anchor="ctr" horzOverflow="overflow"/>
                </a:tc>
                <a:tc>
                  <a:txBody>
                    <a:bodyPr/>
                    <a:lstStyle/>
                    <a:p>
                      <a:pPr defTabSz="914400">
                        <a:defRPr sz="2200">
                          <a:sym typeface="Helvetica Neue"/>
                        </a:defRPr>
                      </a:pPr>
                      <a:r>
                        <a:rPr sz="2400"/>
                        <a:t>doc</a:t>
                      </a:r>
                      <a:r>
                        <a:rPr sz="2400" baseline="-5999"/>
                        <a:t>Y</a:t>
                      </a:r>
                    </a:p>
                  </a:txBody>
                  <a:tcPr marL="35719" marR="35719" marT="35719" marB="35719" anchor="ctr" horzOverflow="overflow"/>
                </a:tc>
                <a:extLst>
                  <a:ext uri="{0D108BD9-81ED-4DB2-BD59-A6C34878D82A}">
                    <a16:rowId xmlns:a16="http://schemas.microsoft.com/office/drawing/2014/main" val="10000"/>
                  </a:ext>
                </a:extLst>
              </a:tr>
              <a:tr h="773308">
                <a:tc>
                  <a:txBody>
                    <a:bodyPr/>
                    <a:lstStyle/>
                    <a:p>
                      <a:pPr defTabSz="914400">
                        <a:defRPr sz="1800" b="0">
                          <a:solidFill>
                            <a:srgbClr val="000000"/>
                          </a:solidFill>
                        </a:defRPr>
                      </a:pPr>
                      <a:r>
                        <a:rPr sz="2400">
                          <a:sym typeface="Helvetica Neue"/>
                        </a:rPr>
                        <a:t>Ȧ</a:t>
                      </a:r>
                      <a:endParaRPr sz="2400" b="1">
                        <a:solidFill>
                          <a:srgbClr val="FFFFFF"/>
                        </a:solidFill>
                        <a:sym typeface="Helvetica Neue"/>
                      </a:endParaRPr>
                    </a:p>
                  </a:txBody>
                  <a:tcPr marL="35719" marR="35719" marT="35719" marB="35719" anchor="ctr" horzOverflow="overflow"/>
                </a:tc>
                <a:tc>
                  <a:txBody>
                    <a:bodyPr/>
                    <a:lstStyle/>
                    <a:p>
                      <a:pPr defTabSz="914400">
                        <a:defRPr sz="1800"/>
                      </a:pPr>
                      <a:r>
                        <a:rPr sz="2400">
                          <a:sym typeface="Helvetica Neue"/>
                        </a:rPr>
                        <a:t>0.45</a:t>
                      </a:r>
                    </a:p>
                  </a:txBody>
                  <a:tcPr marL="35719" marR="35719" marT="35719" marB="35719" anchor="ctr" horzOverflow="overflow"/>
                </a:tc>
                <a:tc>
                  <a:txBody>
                    <a:bodyPr/>
                    <a:lstStyle/>
                    <a:p>
                      <a:pPr defTabSz="914400">
                        <a:defRPr sz="1800"/>
                      </a:pPr>
                      <a:r>
                        <a:rPr sz="2400" dirty="0">
                          <a:sym typeface="Helvetica Neue"/>
                        </a:rPr>
                        <a:t>0.89</a:t>
                      </a:r>
                    </a:p>
                  </a:txBody>
                  <a:tcPr marL="35719" marR="35719" marT="35719" marB="35719" anchor="ctr" horzOverflow="overflow"/>
                </a:tc>
                <a:extLst>
                  <a:ext uri="{0D108BD9-81ED-4DB2-BD59-A6C34878D82A}">
                    <a16:rowId xmlns:a16="http://schemas.microsoft.com/office/drawing/2014/main" val="10001"/>
                  </a:ext>
                </a:extLst>
              </a:tr>
              <a:tr h="773308">
                <a:tc>
                  <a:txBody>
                    <a:bodyPr/>
                    <a:lstStyle/>
                    <a:p>
                      <a:pPr defTabSz="914400">
                        <a:defRPr sz="1800" b="0">
                          <a:solidFill>
                            <a:srgbClr val="000000"/>
                          </a:solidFill>
                        </a:defRPr>
                      </a:pPr>
                      <a:r>
                        <a:rPr sz="2400">
                          <a:sym typeface="Helvetica Neue"/>
                        </a:rPr>
                        <a:t>Ḃ</a:t>
                      </a:r>
                      <a:endParaRPr sz="2400" b="1">
                        <a:solidFill>
                          <a:srgbClr val="FFFFFF"/>
                        </a:solidFill>
                        <a:sym typeface="Helvetica Neue"/>
                      </a:endParaRPr>
                    </a:p>
                  </a:txBody>
                  <a:tcPr marL="35719" marR="35719" marT="35719" marB="35719" anchor="ctr" horzOverflow="overflow"/>
                </a:tc>
                <a:tc>
                  <a:txBody>
                    <a:bodyPr/>
                    <a:lstStyle/>
                    <a:p>
                      <a:pPr defTabSz="914400">
                        <a:defRPr sz="1800"/>
                      </a:pPr>
                      <a:r>
                        <a:rPr sz="2400">
                          <a:sym typeface="Helvetica Neue"/>
                        </a:rPr>
                        <a:t>0.55</a:t>
                      </a:r>
                    </a:p>
                  </a:txBody>
                  <a:tcPr marL="35719" marR="35719" marT="35719" marB="35719" anchor="ctr" horzOverflow="overflow"/>
                </a:tc>
                <a:tc>
                  <a:txBody>
                    <a:bodyPr/>
                    <a:lstStyle/>
                    <a:p>
                      <a:pPr defTabSz="914400">
                        <a:defRPr sz="1800"/>
                      </a:pPr>
                      <a:r>
                        <a:rPr sz="2400">
                          <a:sym typeface="Helvetica Neue"/>
                        </a:rPr>
                        <a:t>0.83</a:t>
                      </a:r>
                    </a:p>
                  </a:txBody>
                  <a:tcPr marL="35719" marR="35719" marT="35719" marB="35719" anchor="ctr" horzOverflow="overflow"/>
                </a:tc>
                <a:extLst>
                  <a:ext uri="{0D108BD9-81ED-4DB2-BD59-A6C34878D82A}">
                    <a16:rowId xmlns:a16="http://schemas.microsoft.com/office/drawing/2014/main" val="10002"/>
                  </a:ext>
                </a:extLst>
              </a:tr>
              <a:tr h="773308">
                <a:tc>
                  <a:txBody>
                    <a:bodyPr/>
                    <a:lstStyle/>
                    <a:p>
                      <a:pPr defTabSz="914400">
                        <a:defRPr sz="1800" b="0">
                          <a:solidFill>
                            <a:srgbClr val="000000"/>
                          </a:solidFill>
                        </a:defRPr>
                      </a:pPr>
                      <a:r>
                        <a:rPr sz="2400">
                          <a:sym typeface="Helvetica Neue"/>
                        </a:rPr>
                        <a:t>Ċ</a:t>
                      </a:r>
                      <a:endParaRPr sz="2400" b="1">
                        <a:solidFill>
                          <a:srgbClr val="FFFFFF"/>
                        </a:solidFill>
                        <a:sym typeface="Helvetica Neue"/>
                      </a:endParaRPr>
                    </a:p>
                  </a:txBody>
                  <a:tcPr marL="35719" marR="35719" marT="35719" marB="35719" anchor="ctr" horzOverflow="overflow"/>
                </a:tc>
                <a:tc>
                  <a:txBody>
                    <a:bodyPr/>
                    <a:lstStyle/>
                    <a:p>
                      <a:pPr defTabSz="914400">
                        <a:defRPr sz="1800"/>
                      </a:pPr>
                      <a:r>
                        <a:rPr sz="2400">
                          <a:sym typeface="Helvetica Neue"/>
                        </a:rPr>
                        <a:t>0.81</a:t>
                      </a:r>
                    </a:p>
                  </a:txBody>
                  <a:tcPr marL="35719" marR="35719" marT="35719" marB="35719" anchor="ctr" horzOverflow="overflow"/>
                </a:tc>
                <a:tc>
                  <a:txBody>
                    <a:bodyPr/>
                    <a:lstStyle/>
                    <a:p>
                      <a:pPr defTabSz="914400">
                        <a:defRPr sz="1800"/>
                      </a:pPr>
                      <a:r>
                        <a:rPr sz="2400" dirty="0">
                          <a:sym typeface="Helvetica Neue"/>
                        </a:rPr>
                        <a:t>0.58</a:t>
                      </a:r>
                    </a:p>
                  </a:txBody>
                  <a:tcPr marL="35719" marR="35719" marT="35719" marB="35719" anchor="ctr" horzOverflow="overflow"/>
                </a:tc>
                <a:extLst>
                  <a:ext uri="{0D108BD9-81ED-4DB2-BD59-A6C34878D82A}">
                    <a16:rowId xmlns:a16="http://schemas.microsoft.com/office/drawing/2014/main" val="10003"/>
                  </a:ext>
                </a:extLst>
              </a:tr>
            </a:tbl>
          </a:graphicData>
        </a:graphic>
      </p:graphicFrame>
      <p:graphicFrame>
        <p:nvGraphicFramePr>
          <p:cNvPr id="420" name="Scatter Chart"/>
          <p:cNvGraphicFramePr/>
          <p:nvPr/>
        </p:nvGraphicFramePr>
        <p:xfrm>
          <a:off x="5453992" y="1894934"/>
          <a:ext cx="4640918" cy="4737013"/>
        </p:xfrm>
        <a:graphic>
          <a:graphicData uri="http://schemas.openxmlformats.org/drawingml/2006/chart">
            <c:chart xmlns:c="http://schemas.openxmlformats.org/drawingml/2006/chart" xmlns:r="http://schemas.openxmlformats.org/officeDocument/2006/relationships" r:id="rId2"/>
          </a:graphicData>
        </a:graphic>
      </p:graphicFrame>
      <p:sp>
        <p:nvSpPr>
          <p:cNvPr id="421" name="A = Superb"/>
          <p:cNvSpPr txBox="1"/>
          <p:nvPr/>
        </p:nvSpPr>
        <p:spPr>
          <a:xfrm>
            <a:off x="7363420" y="2137406"/>
            <a:ext cx="1375378" cy="3799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r>
              <a:rPr sz="2000" dirty="0"/>
              <a:t>A = Superb</a:t>
            </a:r>
          </a:p>
        </p:txBody>
      </p:sp>
      <p:sp>
        <p:nvSpPr>
          <p:cNvPr id="422" name="B = Good"/>
          <p:cNvSpPr txBox="1"/>
          <p:nvPr/>
        </p:nvSpPr>
        <p:spPr>
          <a:xfrm>
            <a:off x="8439146" y="2545077"/>
            <a:ext cx="1173399" cy="3799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r>
              <a:rPr sz="2000"/>
              <a:t>B = Good</a:t>
            </a:r>
          </a:p>
        </p:txBody>
      </p:sp>
      <p:sp>
        <p:nvSpPr>
          <p:cNvPr id="423" name="C = Disappointing"/>
          <p:cNvSpPr txBox="1"/>
          <p:nvPr/>
        </p:nvSpPr>
        <p:spPr>
          <a:xfrm>
            <a:off x="8588443" y="3745559"/>
            <a:ext cx="2173673" cy="3799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r>
              <a:rPr sz="2000"/>
              <a:t>C = Disappointing</a:t>
            </a:r>
          </a:p>
        </p:txBody>
      </p:sp>
      <p:sp>
        <p:nvSpPr>
          <p:cNvPr id="424" name="Now Good is…"/>
          <p:cNvSpPr txBox="1"/>
          <p:nvPr/>
        </p:nvSpPr>
        <p:spPr>
          <a:xfrm>
            <a:off x="1230582" y="5158899"/>
            <a:ext cx="4054636" cy="12405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pPr>
              <a:defRPr sz="3600" b="0">
                <a:latin typeface="Chalkduster"/>
                <a:ea typeface="Chalkduster"/>
                <a:cs typeface="Chalkduster"/>
                <a:sym typeface="Chalkduster"/>
              </a:defRPr>
            </a:pPr>
            <a:r>
              <a:rPr sz="2531" dirty="0"/>
              <a:t>Now Good is</a:t>
            </a:r>
          </a:p>
          <a:p>
            <a:pPr>
              <a:defRPr sz="3600" b="0">
                <a:latin typeface="Chalkduster"/>
                <a:ea typeface="Chalkduster"/>
                <a:cs typeface="Chalkduster"/>
                <a:sym typeface="Chalkduster"/>
              </a:defRPr>
            </a:pPr>
            <a:r>
              <a:rPr sz="2531" dirty="0"/>
              <a:t>closer to Superb </a:t>
            </a:r>
          </a:p>
          <a:p>
            <a:pPr>
              <a:defRPr sz="3600" b="0">
                <a:latin typeface="Chalkduster"/>
                <a:ea typeface="Chalkduster"/>
                <a:cs typeface="Chalkduster"/>
                <a:sym typeface="Chalkduster"/>
              </a:defRPr>
            </a:pPr>
            <a:r>
              <a:rPr sz="2531" dirty="0"/>
              <a:t>than to Disappointing</a:t>
            </a:r>
          </a:p>
        </p:txBody>
      </p:sp>
    </p:spTree>
    <p:extLst>
      <p:ext uri="{BB962C8B-B14F-4D97-AF65-F5344CB8AC3E}">
        <p14:creationId xmlns:p14="http://schemas.microsoft.com/office/powerpoint/2010/main" val="350754076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6" name="Cosine Distance"/>
          <p:cNvSpPr txBox="1">
            <a:spLocks noGrp="1"/>
          </p:cNvSpPr>
          <p:nvPr>
            <p:ph type="title" idx="4294967295"/>
          </p:nvPr>
        </p:nvSpPr>
        <p:spPr>
          <a:xfrm>
            <a:off x="0" y="365125"/>
            <a:ext cx="10953750" cy="771525"/>
          </a:xfrm>
          <a:prstGeom prst="rect">
            <a:avLst/>
          </a:prstGeom>
        </p:spPr>
        <p:txBody>
          <a:bodyPr/>
          <a:lstStyle/>
          <a:p>
            <a:r>
              <a:t>Cosine Distance</a:t>
            </a:r>
          </a:p>
        </p:txBody>
      </p:sp>
      <p:graphicFrame>
        <p:nvGraphicFramePr>
          <p:cNvPr id="427" name="Scatter Chart"/>
          <p:cNvGraphicFramePr/>
          <p:nvPr/>
        </p:nvGraphicFramePr>
        <p:xfrm>
          <a:off x="5453992" y="1894934"/>
          <a:ext cx="4640918" cy="4737013"/>
        </p:xfrm>
        <a:graphic>
          <a:graphicData uri="http://schemas.openxmlformats.org/drawingml/2006/chart">
            <c:chart xmlns:c="http://schemas.openxmlformats.org/drawingml/2006/chart" xmlns:r="http://schemas.openxmlformats.org/officeDocument/2006/relationships" r:id="rId2"/>
          </a:graphicData>
        </a:graphic>
      </p:graphicFrame>
      <p:pic>
        <p:nvPicPr>
          <p:cNvPr id="428" name="Image" descr="Image"/>
          <p:cNvPicPr>
            <a:picLocks noChangeAspect="1"/>
          </p:cNvPicPr>
          <p:nvPr/>
        </p:nvPicPr>
        <p:blipFill>
          <a:blip r:embed="rId3"/>
          <a:stretch>
            <a:fillRect/>
          </a:stretch>
        </p:blipFill>
        <p:spPr>
          <a:xfrm>
            <a:off x="1369181" y="1842429"/>
            <a:ext cx="4139269" cy="1310024"/>
          </a:xfrm>
          <a:prstGeom prst="rect">
            <a:avLst/>
          </a:prstGeom>
          <a:ln w="12700">
            <a:miter lim="400000"/>
          </a:ln>
        </p:spPr>
      </p:pic>
      <p:sp>
        <p:nvSpPr>
          <p:cNvPr id="429" name="A = Superb"/>
          <p:cNvSpPr txBox="1"/>
          <p:nvPr/>
        </p:nvSpPr>
        <p:spPr>
          <a:xfrm>
            <a:off x="7363420" y="2137406"/>
            <a:ext cx="1375378" cy="3799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r>
              <a:rPr sz="2000" dirty="0"/>
              <a:t>A = Superb</a:t>
            </a:r>
          </a:p>
        </p:txBody>
      </p:sp>
      <p:sp>
        <p:nvSpPr>
          <p:cNvPr id="430" name="B = Good"/>
          <p:cNvSpPr txBox="1"/>
          <p:nvPr/>
        </p:nvSpPr>
        <p:spPr>
          <a:xfrm>
            <a:off x="8439146" y="2545077"/>
            <a:ext cx="1173399" cy="3799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r>
              <a:rPr sz="2000"/>
              <a:t>B = Good</a:t>
            </a:r>
          </a:p>
        </p:txBody>
      </p:sp>
      <p:sp>
        <p:nvSpPr>
          <p:cNvPr id="431" name="C = Disappointing"/>
          <p:cNvSpPr txBox="1"/>
          <p:nvPr/>
        </p:nvSpPr>
        <p:spPr>
          <a:xfrm>
            <a:off x="8588443" y="3745559"/>
            <a:ext cx="2173673" cy="3799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r>
              <a:rPr sz="2000"/>
              <a:t>C = Disappointing</a:t>
            </a:r>
          </a:p>
        </p:txBody>
      </p:sp>
      <p:sp>
        <p:nvSpPr>
          <p:cNvPr id="432" name="Cosine does the L2…"/>
          <p:cNvSpPr txBox="1"/>
          <p:nvPr/>
        </p:nvSpPr>
        <p:spPr>
          <a:xfrm>
            <a:off x="1667070" y="4092378"/>
            <a:ext cx="3599383" cy="8510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pPr>
              <a:defRPr sz="3600" b="0">
                <a:latin typeface="Chalkduster"/>
                <a:ea typeface="Chalkduster"/>
                <a:cs typeface="Chalkduster"/>
                <a:sym typeface="Chalkduster"/>
              </a:defRPr>
            </a:pPr>
            <a:r>
              <a:rPr sz="2531" dirty="0"/>
              <a:t>Cosine does the L2</a:t>
            </a:r>
          </a:p>
          <a:p>
            <a:pPr>
              <a:defRPr sz="3600" b="0">
                <a:latin typeface="Chalkduster"/>
                <a:ea typeface="Chalkduster"/>
                <a:cs typeface="Chalkduster"/>
                <a:sym typeface="Chalkduster"/>
              </a:defRPr>
            </a:pPr>
            <a:r>
              <a:rPr sz="2531" dirty="0"/>
              <a:t>normalization too</a:t>
            </a:r>
          </a:p>
        </p:txBody>
      </p:sp>
      <p:pic>
        <p:nvPicPr>
          <p:cNvPr id="433" name="Line Line" descr="Line Line"/>
          <p:cNvPicPr>
            <a:picLocks/>
          </p:cNvPicPr>
          <p:nvPr/>
        </p:nvPicPr>
        <p:blipFill>
          <a:blip r:embed="rId4"/>
          <a:stretch>
            <a:fillRect/>
          </a:stretch>
        </p:blipFill>
        <p:spPr>
          <a:xfrm rot="16200000">
            <a:off x="2381575" y="3411966"/>
            <a:ext cx="833840" cy="396263"/>
          </a:xfrm>
          <a:prstGeom prst="rect">
            <a:avLst/>
          </a:prstGeom>
        </p:spPr>
      </p:pic>
      <p:pic>
        <p:nvPicPr>
          <p:cNvPr id="435" name="Line Line" descr="Line Line"/>
          <p:cNvPicPr>
            <a:picLocks/>
          </p:cNvPicPr>
          <p:nvPr/>
        </p:nvPicPr>
        <p:blipFill>
          <a:blip r:embed="rId4"/>
          <a:stretch>
            <a:fillRect/>
          </a:stretch>
        </p:blipFill>
        <p:spPr>
          <a:xfrm rot="16200000">
            <a:off x="4197797" y="3456927"/>
            <a:ext cx="833841" cy="396264"/>
          </a:xfrm>
          <a:prstGeom prst="rect">
            <a:avLst/>
          </a:prstGeom>
        </p:spPr>
      </p:pic>
      <p:sp>
        <p:nvSpPr>
          <p:cNvPr id="437" name="Line"/>
          <p:cNvSpPr/>
          <p:nvPr/>
        </p:nvSpPr>
        <p:spPr>
          <a:xfrm flipV="1">
            <a:off x="6379711" y="2581189"/>
            <a:ext cx="1637434" cy="3364500"/>
          </a:xfrm>
          <a:prstGeom prst="line">
            <a:avLst/>
          </a:prstGeom>
          <a:ln w="25400">
            <a:solidFill>
              <a:srgbClr val="000000"/>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438" name="Line"/>
          <p:cNvSpPr/>
          <p:nvPr/>
        </p:nvSpPr>
        <p:spPr>
          <a:xfrm flipV="1">
            <a:off x="6376121" y="3720548"/>
            <a:ext cx="2946427" cy="2269110"/>
          </a:xfrm>
          <a:prstGeom prst="line">
            <a:avLst/>
          </a:prstGeom>
          <a:ln w="25400">
            <a:solidFill>
              <a:srgbClr val="000000"/>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441" name="Connection Line"/>
          <p:cNvSpPr/>
          <p:nvPr/>
        </p:nvSpPr>
        <p:spPr>
          <a:xfrm>
            <a:off x="6861316" y="4965187"/>
            <a:ext cx="448500" cy="302117"/>
          </a:xfrm>
          <a:custGeom>
            <a:avLst/>
            <a:gdLst/>
            <a:ahLst/>
            <a:cxnLst>
              <a:cxn ang="0">
                <a:pos x="wd2" y="hd2"/>
              </a:cxn>
              <a:cxn ang="5400000">
                <a:pos x="wd2" y="hd2"/>
              </a:cxn>
              <a:cxn ang="10800000">
                <a:pos x="wd2" y="hd2"/>
              </a:cxn>
              <a:cxn ang="16200000">
                <a:pos x="wd2" y="hd2"/>
              </a:cxn>
            </a:cxnLst>
            <a:rect l="0" t="0" r="r" b="b"/>
            <a:pathLst>
              <a:path w="21600" h="19008" extrusionOk="0">
                <a:moveTo>
                  <a:pt x="0" y="1016"/>
                </a:moveTo>
                <a:cubicBezTo>
                  <a:pt x="12373" y="-2592"/>
                  <a:pt x="19573" y="3405"/>
                  <a:pt x="21600" y="19008"/>
                </a:cubicBezTo>
              </a:path>
            </a:pathLst>
          </a:custGeom>
          <a:ln w="25400">
            <a:solidFill>
              <a:srgbClr val="000000"/>
            </a:solidFill>
            <a:miter lim="400000"/>
          </a:ln>
        </p:spPr>
        <p:txBody>
          <a:bodyPr/>
          <a:lstStyle/>
          <a:p>
            <a:endParaRPr sz="1266"/>
          </a:p>
        </p:txBody>
      </p:sp>
      <p:sp>
        <p:nvSpPr>
          <p:cNvPr id="440" name="Cosine angle between…"/>
          <p:cNvSpPr txBox="1"/>
          <p:nvPr/>
        </p:nvSpPr>
        <p:spPr>
          <a:xfrm>
            <a:off x="1479530" y="5799497"/>
            <a:ext cx="6008569" cy="8510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pPr>
              <a:defRPr sz="3600" b="0">
                <a:latin typeface="Chalkduster"/>
                <a:ea typeface="Chalkduster"/>
                <a:cs typeface="Chalkduster"/>
                <a:sym typeface="Chalkduster"/>
              </a:defRPr>
            </a:pPr>
            <a:r>
              <a:rPr sz="2531"/>
              <a:t>Cosine angle between </a:t>
            </a:r>
          </a:p>
          <a:p>
            <a:pPr>
              <a:defRPr sz="3600" b="0">
                <a:latin typeface="Chalkduster"/>
                <a:ea typeface="Chalkduster"/>
                <a:cs typeface="Chalkduster"/>
                <a:sym typeface="Chalkduster"/>
              </a:defRPr>
            </a:pPr>
            <a:r>
              <a:rPr sz="2531"/>
              <a:t>vectors tells us their similarity </a:t>
            </a:r>
          </a:p>
        </p:txBody>
      </p:sp>
    </p:spTree>
    <p:extLst>
      <p:ext uri="{BB962C8B-B14F-4D97-AF65-F5344CB8AC3E}">
        <p14:creationId xmlns:p14="http://schemas.microsoft.com/office/powerpoint/2010/main" val="223418494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3" name="Term-Term Matrix"/>
          <p:cNvSpPr txBox="1">
            <a:spLocks noGrp="1"/>
          </p:cNvSpPr>
          <p:nvPr>
            <p:ph type="title"/>
          </p:nvPr>
        </p:nvSpPr>
        <p:spPr>
          <a:prstGeom prst="rect">
            <a:avLst/>
          </a:prstGeom>
        </p:spPr>
        <p:txBody>
          <a:bodyPr/>
          <a:lstStyle/>
          <a:p>
            <a:r>
              <a:t>Term-Term Matrix</a:t>
            </a:r>
          </a:p>
        </p:txBody>
      </p:sp>
      <p:graphicFrame>
        <p:nvGraphicFramePr>
          <p:cNvPr id="444" name="Table"/>
          <p:cNvGraphicFramePr/>
          <p:nvPr>
            <p:extLst>
              <p:ext uri="{D42A27DB-BD31-4B8C-83A1-F6EECF244321}">
                <p14:modId xmlns:p14="http://schemas.microsoft.com/office/powerpoint/2010/main" val="1525018322"/>
              </p:ext>
            </p:extLst>
          </p:nvPr>
        </p:nvGraphicFramePr>
        <p:xfrm>
          <a:off x="2202355" y="1830586"/>
          <a:ext cx="7984998" cy="4733984"/>
        </p:xfrm>
        <a:graphic>
          <a:graphicData uri="http://schemas.openxmlformats.org/drawingml/2006/table">
            <a:tbl>
              <a:tblPr firstRow="1" firstCol="1">
                <a:tableStyleId>{284E427A-3D55-4303-BF80-6455036E1DE7}</a:tableStyleId>
              </a:tblPr>
              <a:tblGrid>
                <a:gridCol w="1330833">
                  <a:extLst>
                    <a:ext uri="{9D8B030D-6E8A-4147-A177-3AD203B41FA5}">
                      <a16:colId xmlns:a16="http://schemas.microsoft.com/office/drawing/2014/main" val="20000"/>
                    </a:ext>
                  </a:extLst>
                </a:gridCol>
                <a:gridCol w="1330833">
                  <a:extLst>
                    <a:ext uri="{9D8B030D-6E8A-4147-A177-3AD203B41FA5}">
                      <a16:colId xmlns:a16="http://schemas.microsoft.com/office/drawing/2014/main" val="20001"/>
                    </a:ext>
                  </a:extLst>
                </a:gridCol>
                <a:gridCol w="1330833">
                  <a:extLst>
                    <a:ext uri="{9D8B030D-6E8A-4147-A177-3AD203B41FA5}">
                      <a16:colId xmlns:a16="http://schemas.microsoft.com/office/drawing/2014/main" val="20002"/>
                    </a:ext>
                  </a:extLst>
                </a:gridCol>
                <a:gridCol w="1330833">
                  <a:extLst>
                    <a:ext uri="{9D8B030D-6E8A-4147-A177-3AD203B41FA5}">
                      <a16:colId xmlns:a16="http://schemas.microsoft.com/office/drawing/2014/main" val="20003"/>
                    </a:ext>
                  </a:extLst>
                </a:gridCol>
                <a:gridCol w="1330833">
                  <a:extLst>
                    <a:ext uri="{9D8B030D-6E8A-4147-A177-3AD203B41FA5}">
                      <a16:colId xmlns:a16="http://schemas.microsoft.com/office/drawing/2014/main" val="20004"/>
                    </a:ext>
                  </a:extLst>
                </a:gridCol>
                <a:gridCol w="1330833">
                  <a:extLst>
                    <a:ext uri="{9D8B030D-6E8A-4147-A177-3AD203B41FA5}">
                      <a16:colId xmlns:a16="http://schemas.microsoft.com/office/drawing/2014/main" val="20005"/>
                    </a:ext>
                  </a:extLst>
                </a:gridCol>
              </a:tblGrid>
              <a:tr h="591748">
                <a:tc>
                  <a:txBody>
                    <a:bodyPr/>
                    <a:lstStyle/>
                    <a:p>
                      <a:pPr defTabSz="914400">
                        <a:tabLst>
                          <a:tab pos="1181100" algn="l"/>
                        </a:tabLst>
                        <a:defRPr sz="2200">
                          <a:sym typeface="Helvetica Neue Medium"/>
                        </a:defRPr>
                      </a:pPr>
                      <a:endParaRPr sz="1500" dirty="0"/>
                    </a:p>
                  </a:txBody>
                  <a:tcPr marL="35719" marR="35719" marT="35719" marB="35719" anchor="ctr" horzOverflow="overflow"/>
                </a:tc>
                <a:tc>
                  <a:txBody>
                    <a:bodyPr/>
                    <a:lstStyle/>
                    <a:p>
                      <a:pPr defTabSz="914400">
                        <a:tabLst>
                          <a:tab pos="1181100" algn="l"/>
                        </a:tabLst>
                        <a:defRPr sz="1800">
                          <a:solidFill>
                            <a:srgbClr val="000000"/>
                          </a:solidFill>
                        </a:defRPr>
                      </a:pPr>
                      <a:r>
                        <a:rPr sz="1500" dirty="0">
                          <a:sym typeface="Helvetica Neue"/>
                        </a:rPr>
                        <a:t>abandon</a:t>
                      </a:r>
                      <a:endParaRPr sz="1500" b="1" dirty="0">
                        <a:solidFill>
                          <a:srgbClr val="FFFFFF"/>
                        </a:solidFill>
                        <a:latin typeface="Helvetica Neue"/>
                        <a:ea typeface="Helvetica Neue"/>
                        <a:cs typeface="Helvetica Neue"/>
                        <a:sym typeface="Helvetica Neue"/>
                      </a:endParaRPr>
                    </a:p>
                  </a:txBody>
                  <a:tcPr marL="35719" marR="35719" marT="35719" marB="35719" anchor="ctr" horzOverflow="overflow"/>
                </a:tc>
                <a:tc>
                  <a:txBody>
                    <a:bodyPr/>
                    <a:lstStyle/>
                    <a:p>
                      <a:pPr defTabSz="914400">
                        <a:tabLst>
                          <a:tab pos="1181100" algn="l"/>
                        </a:tabLst>
                        <a:defRPr sz="1800">
                          <a:solidFill>
                            <a:srgbClr val="000000"/>
                          </a:solidFill>
                        </a:defRPr>
                      </a:pPr>
                      <a:r>
                        <a:rPr sz="1500">
                          <a:sym typeface="Helvetica Neue"/>
                        </a:rPr>
                        <a:t>abdicate</a:t>
                      </a:r>
                      <a:endParaRPr sz="1500" b="1">
                        <a:solidFill>
                          <a:srgbClr val="FFFFFF"/>
                        </a:solidFill>
                        <a:latin typeface="Helvetica Neue"/>
                        <a:ea typeface="Helvetica Neue"/>
                        <a:cs typeface="Helvetica Neue"/>
                        <a:sym typeface="Helvetica Neue"/>
                      </a:endParaRPr>
                    </a:p>
                  </a:txBody>
                  <a:tcPr marL="35719" marR="35719" marT="35719" marB="35719" anchor="ctr" horzOverflow="overflow"/>
                </a:tc>
                <a:tc>
                  <a:txBody>
                    <a:bodyPr/>
                    <a:lstStyle/>
                    <a:p>
                      <a:pPr defTabSz="914400">
                        <a:tabLst>
                          <a:tab pos="1181100" algn="l"/>
                        </a:tabLst>
                        <a:defRPr sz="1800">
                          <a:solidFill>
                            <a:srgbClr val="000000"/>
                          </a:solidFill>
                        </a:defRPr>
                      </a:pPr>
                      <a:r>
                        <a:rPr sz="1500">
                          <a:sym typeface="Helvetica Neue"/>
                        </a:rPr>
                        <a:t>abhor</a:t>
                      </a:r>
                      <a:endParaRPr sz="1500" b="1">
                        <a:solidFill>
                          <a:srgbClr val="FFFFFF"/>
                        </a:solidFill>
                        <a:latin typeface="Helvetica Neue"/>
                        <a:ea typeface="Helvetica Neue"/>
                        <a:cs typeface="Helvetica Neue"/>
                        <a:sym typeface="Helvetica Neue"/>
                      </a:endParaRPr>
                    </a:p>
                  </a:txBody>
                  <a:tcPr marL="35719" marR="35719" marT="35719" marB="35719" anchor="ctr" horzOverflow="overflow"/>
                </a:tc>
                <a:tc>
                  <a:txBody>
                    <a:bodyPr/>
                    <a:lstStyle/>
                    <a:p>
                      <a:pPr defTabSz="914400">
                        <a:tabLst>
                          <a:tab pos="1181100" algn="l"/>
                        </a:tabLst>
                        <a:defRPr sz="1800">
                          <a:solidFill>
                            <a:srgbClr val="000000"/>
                          </a:solidFill>
                        </a:defRPr>
                      </a:pPr>
                      <a:r>
                        <a:rPr sz="1500">
                          <a:sym typeface="Helvetica Neue"/>
                        </a:rPr>
                        <a:t>…</a:t>
                      </a:r>
                      <a:endParaRPr sz="1500" b="1">
                        <a:solidFill>
                          <a:srgbClr val="FFFFFF"/>
                        </a:solidFill>
                        <a:latin typeface="Helvetica Neue"/>
                        <a:ea typeface="Helvetica Neue"/>
                        <a:cs typeface="Helvetica Neue"/>
                        <a:sym typeface="Helvetica Neue"/>
                      </a:endParaRPr>
                    </a:p>
                  </a:txBody>
                  <a:tcPr marL="35719" marR="35719" marT="35719" marB="35719" anchor="ctr" horzOverflow="overflow"/>
                </a:tc>
                <a:tc>
                  <a:txBody>
                    <a:bodyPr/>
                    <a:lstStyle/>
                    <a:p>
                      <a:pPr defTabSz="914400">
                        <a:tabLst>
                          <a:tab pos="1181100" algn="l"/>
                        </a:tabLst>
                        <a:defRPr sz="1800">
                          <a:solidFill>
                            <a:srgbClr val="000000"/>
                          </a:solidFill>
                        </a:defRPr>
                      </a:pPr>
                      <a:r>
                        <a:rPr sz="1500">
                          <a:sym typeface="Helvetica Neue"/>
                        </a:rPr>
                        <a:t>zymurgy</a:t>
                      </a:r>
                      <a:endParaRPr sz="1500" b="1">
                        <a:solidFill>
                          <a:srgbClr val="FFFFFF"/>
                        </a:solidFill>
                        <a:latin typeface="Helvetica Neue"/>
                        <a:ea typeface="Helvetica Neue"/>
                        <a:cs typeface="Helvetica Neue"/>
                        <a:sym typeface="Helvetica Neue"/>
                      </a:endParaRPr>
                    </a:p>
                  </a:txBody>
                  <a:tcPr marL="35719" marR="35719" marT="35719" marB="35719" anchor="ctr" horzOverflow="overflow"/>
                </a:tc>
                <a:extLst>
                  <a:ext uri="{0D108BD9-81ED-4DB2-BD59-A6C34878D82A}">
                    <a16:rowId xmlns:a16="http://schemas.microsoft.com/office/drawing/2014/main" val="10000"/>
                  </a:ext>
                </a:extLst>
              </a:tr>
              <a:tr h="591748">
                <a:tc>
                  <a:txBody>
                    <a:bodyPr/>
                    <a:lstStyle/>
                    <a:p>
                      <a:pPr defTabSz="914400">
                        <a:tabLst>
                          <a:tab pos="1181100" algn="l"/>
                        </a:tabLst>
                        <a:defRPr sz="1800">
                          <a:solidFill>
                            <a:srgbClr val="000000"/>
                          </a:solidFill>
                        </a:defRPr>
                      </a:pPr>
                      <a:r>
                        <a:rPr sz="1500">
                          <a:sym typeface="Helvetica Neue Medium"/>
                        </a:rPr>
                        <a:t>abandon</a:t>
                      </a:r>
                      <a:endParaRPr sz="1500">
                        <a:solidFill>
                          <a:srgbClr val="FFFFFF"/>
                        </a:solidFill>
                        <a:sym typeface="Helvetica Neue Medium"/>
                      </a:endParaRP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3600">
                          <a:latin typeface="Chalkduster"/>
                          <a:ea typeface="Chalkduster"/>
                          <a:cs typeface="Chalkduster"/>
                          <a:sym typeface="Chalkduster"/>
                        </a:defRPr>
                      </a:pPr>
                      <a:endParaRPr sz="2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1"/>
                  </a:ext>
                </a:extLst>
              </a:tr>
              <a:tr h="591748">
                <a:tc>
                  <a:txBody>
                    <a:bodyPr/>
                    <a:lstStyle/>
                    <a:p>
                      <a:pPr defTabSz="914400">
                        <a:tabLst>
                          <a:tab pos="1181100" algn="l"/>
                        </a:tabLst>
                        <a:defRPr sz="1800">
                          <a:solidFill>
                            <a:srgbClr val="000000"/>
                          </a:solidFill>
                        </a:defRPr>
                      </a:pPr>
                      <a:r>
                        <a:rPr sz="1500">
                          <a:sym typeface="Helvetica Neue Medium"/>
                        </a:rPr>
                        <a:t>abdicate</a:t>
                      </a:r>
                      <a:endParaRPr sz="1500">
                        <a:solidFill>
                          <a:srgbClr val="FFFFFF"/>
                        </a:solidFill>
                        <a:sym typeface="Helvetica Neue Medium"/>
                      </a:endParaRPr>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3600">
                          <a:latin typeface="Chalkduster"/>
                          <a:ea typeface="Chalkduster"/>
                          <a:cs typeface="Chalkduster"/>
                          <a:sym typeface="Chalkduster"/>
                        </a:defRPr>
                      </a:pPr>
                      <a:endParaRPr sz="2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2"/>
                  </a:ext>
                </a:extLst>
              </a:tr>
              <a:tr h="591748">
                <a:tc>
                  <a:txBody>
                    <a:bodyPr/>
                    <a:lstStyle/>
                    <a:p>
                      <a:pPr defTabSz="914400">
                        <a:tabLst>
                          <a:tab pos="1181100" algn="l"/>
                        </a:tabLst>
                        <a:defRPr sz="1800">
                          <a:solidFill>
                            <a:srgbClr val="000000"/>
                          </a:solidFill>
                        </a:defRPr>
                      </a:pPr>
                      <a:r>
                        <a:rPr sz="1500">
                          <a:sym typeface="Helvetica Neue Medium"/>
                        </a:rPr>
                        <a:t>abhor</a:t>
                      </a:r>
                      <a:endParaRPr sz="1500">
                        <a:solidFill>
                          <a:srgbClr val="FFFFFF"/>
                        </a:solidFill>
                        <a:sym typeface="Helvetica Neue Medium"/>
                      </a:endParaRP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3600">
                          <a:latin typeface="Chalkduster"/>
                          <a:ea typeface="Chalkduster"/>
                          <a:cs typeface="Chalkduster"/>
                          <a:sym typeface="Chalkduster"/>
                        </a:defRPr>
                      </a:pPr>
                      <a:endParaRPr sz="2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3"/>
                  </a:ext>
                </a:extLst>
              </a:tr>
              <a:tr h="591748">
                <a:tc>
                  <a:txBody>
                    <a:bodyPr/>
                    <a:lstStyle/>
                    <a:p>
                      <a:pPr defTabSz="914400">
                        <a:tabLst>
                          <a:tab pos="1181100" algn="l"/>
                        </a:tabLst>
                        <a:defRPr sz="1800">
                          <a:solidFill>
                            <a:srgbClr val="000000"/>
                          </a:solidFill>
                        </a:defRPr>
                      </a:pPr>
                      <a:r>
                        <a:rPr sz="1500">
                          <a:sym typeface="Helvetica Neue Medium"/>
                        </a:rPr>
                        <a:t>academic</a:t>
                      </a:r>
                      <a:endParaRPr sz="1500">
                        <a:solidFill>
                          <a:srgbClr val="FFFFFF"/>
                        </a:solidFill>
                        <a:sym typeface="Helvetica Neue Medium"/>
                      </a:endParaRP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3600">
                          <a:latin typeface="Chalkduster"/>
                          <a:ea typeface="Chalkduster"/>
                          <a:cs typeface="Chalkduster"/>
                          <a:sym typeface="Chalkduster"/>
                        </a:defRPr>
                      </a:pPr>
                      <a:endParaRPr sz="2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4"/>
                  </a:ext>
                </a:extLst>
              </a:tr>
              <a:tr h="591748">
                <a:tc>
                  <a:txBody>
                    <a:bodyPr/>
                    <a:lstStyle/>
                    <a:p>
                      <a:pPr defTabSz="914400">
                        <a:tabLst>
                          <a:tab pos="1181100" algn="l"/>
                        </a:tabLst>
                        <a:defRPr sz="1800">
                          <a:solidFill>
                            <a:srgbClr val="000000"/>
                          </a:solidFill>
                        </a:defRPr>
                      </a:pPr>
                      <a:r>
                        <a:rPr sz="1500">
                          <a:sym typeface="Helvetica Neue Medium"/>
                        </a:rPr>
                        <a:t>…</a:t>
                      </a:r>
                      <a:endParaRPr sz="1500">
                        <a:solidFill>
                          <a:srgbClr val="FFFFFF"/>
                        </a:solidFill>
                        <a:sym typeface="Helvetica Neue Medium"/>
                      </a:endParaRP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3600">
                          <a:latin typeface="Chalkduster"/>
                          <a:ea typeface="Chalkduster"/>
                          <a:cs typeface="Chalkduster"/>
                          <a:sym typeface="Chalkduster"/>
                        </a:defRPr>
                      </a:pPr>
                      <a:endParaRPr sz="2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5"/>
                  </a:ext>
                </a:extLst>
              </a:tr>
              <a:tr h="591748">
                <a:tc>
                  <a:txBody>
                    <a:bodyPr/>
                    <a:lstStyle/>
                    <a:p>
                      <a:pPr defTabSz="914400">
                        <a:tabLst>
                          <a:tab pos="1181100" algn="l"/>
                        </a:tabLst>
                        <a:defRPr sz="1800">
                          <a:solidFill>
                            <a:srgbClr val="000000"/>
                          </a:solidFill>
                        </a:defRPr>
                      </a:pPr>
                      <a:r>
                        <a:rPr sz="1500">
                          <a:sym typeface="Helvetica Neue Medium"/>
                        </a:rPr>
                        <a:t>zygodactyl</a:t>
                      </a:r>
                      <a:endParaRPr sz="1500">
                        <a:solidFill>
                          <a:srgbClr val="FFFFFF"/>
                        </a:solidFill>
                        <a:sym typeface="Helvetica Neue Medium"/>
                      </a:endParaRP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3600">
                          <a:latin typeface="Chalkduster"/>
                          <a:ea typeface="Chalkduster"/>
                          <a:cs typeface="Chalkduster"/>
                          <a:sym typeface="Chalkduster"/>
                        </a:defRPr>
                      </a:pPr>
                      <a:endParaRPr sz="2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6"/>
                  </a:ext>
                </a:extLst>
              </a:tr>
              <a:tr h="591748">
                <a:tc>
                  <a:txBody>
                    <a:bodyPr/>
                    <a:lstStyle/>
                    <a:p>
                      <a:pPr defTabSz="914400">
                        <a:tabLst>
                          <a:tab pos="1181100" algn="l"/>
                        </a:tabLst>
                        <a:defRPr sz="1800">
                          <a:solidFill>
                            <a:srgbClr val="000000"/>
                          </a:solidFill>
                        </a:defRPr>
                      </a:pPr>
                      <a:r>
                        <a:rPr sz="1500">
                          <a:sym typeface="Helvetica Neue Medium"/>
                        </a:rPr>
                        <a:t>zymurgy</a:t>
                      </a:r>
                      <a:endParaRPr sz="1500">
                        <a:solidFill>
                          <a:srgbClr val="FFFFFF"/>
                        </a:solidFill>
                        <a:sym typeface="Helvetica Neue Medium"/>
                      </a:endParaRP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3600">
                          <a:latin typeface="Chalkduster"/>
                          <a:ea typeface="Chalkduster"/>
                          <a:cs typeface="Chalkduster"/>
                          <a:sym typeface="Chalkduster"/>
                        </a:defRPr>
                      </a:pPr>
                      <a:endParaRPr sz="2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18524490"/>
      </p:ext>
    </p:extLst>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8" name="Term-Term Matrix"/>
          <p:cNvSpPr txBox="1">
            <a:spLocks noGrp="1"/>
          </p:cNvSpPr>
          <p:nvPr>
            <p:ph type="title"/>
          </p:nvPr>
        </p:nvSpPr>
        <p:spPr>
          <a:prstGeom prst="rect">
            <a:avLst/>
          </a:prstGeom>
        </p:spPr>
        <p:txBody>
          <a:bodyPr/>
          <a:lstStyle/>
          <a:p>
            <a:r>
              <a:t>Term-Term Matrix</a:t>
            </a:r>
          </a:p>
        </p:txBody>
      </p:sp>
      <p:graphicFrame>
        <p:nvGraphicFramePr>
          <p:cNvPr id="449" name="Table"/>
          <p:cNvGraphicFramePr/>
          <p:nvPr>
            <p:extLst>
              <p:ext uri="{D42A27DB-BD31-4B8C-83A1-F6EECF244321}">
                <p14:modId xmlns:p14="http://schemas.microsoft.com/office/powerpoint/2010/main" val="4166708962"/>
              </p:ext>
            </p:extLst>
          </p:nvPr>
        </p:nvGraphicFramePr>
        <p:xfrm>
          <a:off x="2202355" y="1830586"/>
          <a:ext cx="7984998" cy="4733984"/>
        </p:xfrm>
        <a:graphic>
          <a:graphicData uri="http://schemas.openxmlformats.org/drawingml/2006/table">
            <a:tbl>
              <a:tblPr firstRow="1" firstCol="1">
                <a:tableStyleId>{21E4AEA4-8DFA-4A89-87EB-49C32662AFE0}</a:tableStyleId>
              </a:tblPr>
              <a:tblGrid>
                <a:gridCol w="1330833">
                  <a:extLst>
                    <a:ext uri="{9D8B030D-6E8A-4147-A177-3AD203B41FA5}">
                      <a16:colId xmlns:a16="http://schemas.microsoft.com/office/drawing/2014/main" val="20000"/>
                    </a:ext>
                  </a:extLst>
                </a:gridCol>
                <a:gridCol w="1330833">
                  <a:extLst>
                    <a:ext uri="{9D8B030D-6E8A-4147-A177-3AD203B41FA5}">
                      <a16:colId xmlns:a16="http://schemas.microsoft.com/office/drawing/2014/main" val="20001"/>
                    </a:ext>
                  </a:extLst>
                </a:gridCol>
                <a:gridCol w="1330833">
                  <a:extLst>
                    <a:ext uri="{9D8B030D-6E8A-4147-A177-3AD203B41FA5}">
                      <a16:colId xmlns:a16="http://schemas.microsoft.com/office/drawing/2014/main" val="20002"/>
                    </a:ext>
                  </a:extLst>
                </a:gridCol>
                <a:gridCol w="1330833">
                  <a:extLst>
                    <a:ext uri="{9D8B030D-6E8A-4147-A177-3AD203B41FA5}">
                      <a16:colId xmlns:a16="http://schemas.microsoft.com/office/drawing/2014/main" val="20003"/>
                    </a:ext>
                  </a:extLst>
                </a:gridCol>
                <a:gridCol w="1330833">
                  <a:extLst>
                    <a:ext uri="{9D8B030D-6E8A-4147-A177-3AD203B41FA5}">
                      <a16:colId xmlns:a16="http://schemas.microsoft.com/office/drawing/2014/main" val="20004"/>
                    </a:ext>
                  </a:extLst>
                </a:gridCol>
                <a:gridCol w="1330833">
                  <a:extLst>
                    <a:ext uri="{9D8B030D-6E8A-4147-A177-3AD203B41FA5}">
                      <a16:colId xmlns:a16="http://schemas.microsoft.com/office/drawing/2014/main" val="20005"/>
                    </a:ext>
                  </a:extLst>
                </a:gridCol>
              </a:tblGrid>
              <a:tr h="591748">
                <a:tc>
                  <a:txBody>
                    <a:bodyPr/>
                    <a:lstStyle/>
                    <a:p>
                      <a:pPr defTabSz="914400">
                        <a:tabLst>
                          <a:tab pos="1181100" algn="l"/>
                        </a:tabLst>
                        <a:defRPr sz="2200">
                          <a:sym typeface="Helvetica Neue Medium"/>
                        </a:defRPr>
                      </a:pPr>
                      <a:endParaRPr sz="1500"/>
                    </a:p>
                  </a:txBody>
                  <a:tcPr marL="35719" marR="35719" marT="35719" marB="35719" anchor="ctr" horzOverflow="overflow"/>
                </a:tc>
                <a:tc>
                  <a:txBody>
                    <a:bodyPr/>
                    <a:lstStyle/>
                    <a:p>
                      <a:pPr defTabSz="914400">
                        <a:tabLst>
                          <a:tab pos="1181100" algn="l"/>
                        </a:tabLst>
                        <a:defRPr sz="1800">
                          <a:solidFill>
                            <a:srgbClr val="000000"/>
                          </a:solidFill>
                        </a:defRPr>
                      </a:pPr>
                      <a:r>
                        <a:rPr sz="1500">
                          <a:sym typeface="Helvetica Neue"/>
                        </a:rPr>
                        <a:t>abandon</a:t>
                      </a:r>
                      <a:endParaRPr sz="1500" b="1">
                        <a:solidFill>
                          <a:srgbClr val="FFFFFF"/>
                        </a:solidFill>
                        <a:latin typeface="Helvetica Neue"/>
                        <a:ea typeface="Helvetica Neue"/>
                        <a:cs typeface="Helvetica Neue"/>
                        <a:sym typeface="Helvetica Neue"/>
                      </a:endParaRPr>
                    </a:p>
                  </a:txBody>
                  <a:tcPr marL="35719" marR="35719" marT="35719" marB="35719" anchor="ctr" horzOverflow="overflow"/>
                </a:tc>
                <a:tc>
                  <a:txBody>
                    <a:bodyPr/>
                    <a:lstStyle/>
                    <a:p>
                      <a:pPr defTabSz="914400">
                        <a:tabLst>
                          <a:tab pos="1181100" algn="l"/>
                        </a:tabLst>
                        <a:defRPr sz="1800">
                          <a:solidFill>
                            <a:srgbClr val="000000"/>
                          </a:solidFill>
                        </a:defRPr>
                      </a:pPr>
                      <a:r>
                        <a:rPr sz="1500">
                          <a:sym typeface="Helvetica Neue"/>
                        </a:rPr>
                        <a:t>abdicate</a:t>
                      </a:r>
                      <a:endParaRPr sz="1500" b="1">
                        <a:solidFill>
                          <a:srgbClr val="FFFFFF"/>
                        </a:solidFill>
                        <a:latin typeface="Helvetica Neue"/>
                        <a:ea typeface="Helvetica Neue"/>
                        <a:cs typeface="Helvetica Neue"/>
                        <a:sym typeface="Helvetica Neue"/>
                      </a:endParaRPr>
                    </a:p>
                  </a:txBody>
                  <a:tcPr marL="35719" marR="35719" marT="35719" marB="35719" anchor="ctr" horzOverflow="overflow"/>
                </a:tc>
                <a:tc>
                  <a:txBody>
                    <a:bodyPr/>
                    <a:lstStyle/>
                    <a:p>
                      <a:pPr defTabSz="914400">
                        <a:tabLst>
                          <a:tab pos="1181100" algn="l"/>
                        </a:tabLst>
                        <a:defRPr sz="1800">
                          <a:solidFill>
                            <a:srgbClr val="000000"/>
                          </a:solidFill>
                        </a:defRPr>
                      </a:pPr>
                      <a:r>
                        <a:rPr sz="1500">
                          <a:sym typeface="Helvetica Neue"/>
                        </a:rPr>
                        <a:t>abhor</a:t>
                      </a:r>
                      <a:endParaRPr sz="1500" b="1">
                        <a:solidFill>
                          <a:srgbClr val="FFFFFF"/>
                        </a:solidFill>
                        <a:latin typeface="Helvetica Neue"/>
                        <a:ea typeface="Helvetica Neue"/>
                        <a:cs typeface="Helvetica Neue"/>
                        <a:sym typeface="Helvetica Neue"/>
                      </a:endParaRPr>
                    </a:p>
                  </a:txBody>
                  <a:tcPr marL="35719" marR="35719" marT="35719" marB="35719" anchor="ctr" horzOverflow="overflow"/>
                </a:tc>
                <a:tc>
                  <a:txBody>
                    <a:bodyPr/>
                    <a:lstStyle/>
                    <a:p>
                      <a:pPr defTabSz="914400">
                        <a:tabLst>
                          <a:tab pos="1181100" algn="l"/>
                        </a:tabLst>
                        <a:defRPr sz="1800">
                          <a:solidFill>
                            <a:srgbClr val="000000"/>
                          </a:solidFill>
                        </a:defRPr>
                      </a:pPr>
                      <a:r>
                        <a:rPr sz="1500">
                          <a:sym typeface="Helvetica Neue"/>
                        </a:rPr>
                        <a:t>…</a:t>
                      </a:r>
                      <a:endParaRPr sz="1500" b="1">
                        <a:solidFill>
                          <a:srgbClr val="FFFFFF"/>
                        </a:solidFill>
                        <a:latin typeface="Helvetica Neue"/>
                        <a:ea typeface="Helvetica Neue"/>
                        <a:cs typeface="Helvetica Neue"/>
                        <a:sym typeface="Helvetica Neue"/>
                      </a:endParaRPr>
                    </a:p>
                  </a:txBody>
                  <a:tcPr marL="35719" marR="35719" marT="35719" marB="35719" anchor="ctr" horzOverflow="overflow"/>
                </a:tc>
                <a:tc>
                  <a:txBody>
                    <a:bodyPr/>
                    <a:lstStyle/>
                    <a:p>
                      <a:pPr defTabSz="914400">
                        <a:tabLst>
                          <a:tab pos="1181100" algn="l"/>
                        </a:tabLst>
                        <a:defRPr sz="1800">
                          <a:solidFill>
                            <a:srgbClr val="000000"/>
                          </a:solidFill>
                        </a:defRPr>
                      </a:pPr>
                      <a:r>
                        <a:rPr sz="1500">
                          <a:sym typeface="Helvetica Neue"/>
                        </a:rPr>
                        <a:t>zymurgy</a:t>
                      </a:r>
                      <a:endParaRPr sz="1500" b="1">
                        <a:solidFill>
                          <a:srgbClr val="FFFFFF"/>
                        </a:solidFill>
                        <a:latin typeface="Helvetica Neue"/>
                        <a:ea typeface="Helvetica Neue"/>
                        <a:cs typeface="Helvetica Neue"/>
                        <a:sym typeface="Helvetica Neue"/>
                      </a:endParaRPr>
                    </a:p>
                  </a:txBody>
                  <a:tcPr marL="35719" marR="35719" marT="35719" marB="35719" anchor="ctr" horzOverflow="overflow"/>
                </a:tc>
                <a:extLst>
                  <a:ext uri="{0D108BD9-81ED-4DB2-BD59-A6C34878D82A}">
                    <a16:rowId xmlns:a16="http://schemas.microsoft.com/office/drawing/2014/main" val="10000"/>
                  </a:ext>
                </a:extLst>
              </a:tr>
              <a:tr h="591748">
                <a:tc>
                  <a:txBody>
                    <a:bodyPr/>
                    <a:lstStyle/>
                    <a:p>
                      <a:pPr defTabSz="914400">
                        <a:tabLst>
                          <a:tab pos="1181100" algn="l"/>
                        </a:tabLst>
                        <a:defRPr sz="1800">
                          <a:solidFill>
                            <a:srgbClr val="000000"/>
                          </a:solidFill>
                        </a:defRPr>
                      </a:pPr>
                      <a:r>
                        <a:rPr sz="1500">
                          <a:sym typeface="Helvetica Neue Medium"/>
                        </a:rPr>
                        <a:t>abandon</a:t>
                      </a:r>
                      <a:endParaRPr sz="1500">
                        <a:solidFill>
                          <a:srgbClr val="FFFFFF"/>
                        </a:solidFill>
                        <a:sym typeface="Helvetica Neue Medium"/>
                      </a:endParaRP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3600">
                          <a:latin typeface="Chalkduster"/>
                          <a:ea typeface="Chalkduster"/>
                          <a:cs typeface="Chalkduster"/>
                          <a:sym typeface="Chalkduster"/>
                        </a:defRPr>
                      </a:pPr>
                      <a:endParaRPr sz="2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1"/>
                  </a:ext>
                </a:extLst>
              </a:tr>
              <a:tr h="591748">
                <a:tc>
                  <a:txBody>
                    <a:bodyPr/>
                    <a:lstStyle/>
                    <a:p>
                      <a:pPr defTabSz="914400">
                        <a:tabLst>
                          <a:tab pos="1181100" algn="l"/>
                        </a:tabLst>
                        <a:defRPr sz="1800">
                          <a:solidFill>
                            <a:srgbClr val="000000"/>
                          </a:solidFill>
                        </a:defRPr>
                      </a:pPr>
                      <a:r>
                        <a:rPr sz="1500">
                          <a:sym typeface="Helvetica Neue Medium"/>
                        </a:rPr>
                        <a:t>abdicate</a:t>
                      </a:r>
                      <a:endParaRPr sz="1500">
                        <a:solidFill>
                          <a:srgbClr val="FFFFFF"/>
                        </a:solidFill>
                        <a:sym typeface="Helvetica Neue Medium"/>
                      </a:endParaRP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3600">
                          <a:latin typeface="Chalkduster"/>
                          <a:ea typeface="Chalkduster"/>
                          <a:cs typeface="Chalkduster"/>
                          <a:sym typeface="Chalkduster"/>
                        </a:defRPr>
                      </a:pPr>
                      <a:endParaRPr sz="2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2"/>
                  </a:ext>
                </a:extLst>
              </a:tr>
              <a:tr h="591748">
                <a:tc>
                  <a:txBody>
                    <a:bodyPr/>
                    <a:lstStyle/>
                    <a:p>
                      <a:pPr defTabSz="914400">
                        <a:tabLst>
                          <a:tab pos="1181100" algn="l"/>
                        </a:tabLst>
                        <a:defRPr sz="1800">
                          <a:solidFill>
                            <a:srgbClr val="000000"/>
                          </a:solidFill>
                        </a:defRPr>
                      </a:pPr>
                      <a:r>
                        <a:rPr sz="1500">
                          <a:sym typeface="Helvetica Neue Medium"/>
                        </a:rPr>
                        <a:t>abhor</a:t>
                      </a:r>
                      <a:endParaRPr sz="1500">
                        <a:solidFill>
                          <a:srgbClr val="FFFFFF"/>
                        </a:solidFill>
                        <a:sym typeface="Helvetica Neue Medium"/>
                      </a:endParaRP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3600">
                          <a:latin typeface="Chalkduster"/>
                          <a:ea typeface="Chalkduster"/>
                          <a:cs typeface="Chalkduster"/>
                          <a:sym typeface="Chalkduster"/>
                        </a:defRPr>
                      </a:pPr>
                      <a:endParaRPr sz="2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3"/>
                  </a:ext>
                </a:extLst>
              </a:tr>
              <a:tr h="591748">
                <a:tc>
                  <a:txBody>
                    <a:bodyPr/>
                    <a:lstStyle/>
                    <a:p>
                      <a:pPr defTabSz="914400">
                        <a:tabLst>
                          <a:tab pos="1181100" algn="l"/>
                        </a:tabLst>
                        <a:defRPr sz="1800">
                          <a:solidFill>
                            <a:srgbClr val="000000"/>
                          </a:solidFill>
                        </a:defRPr>
                      </a:pPr>
                      <a:r>
                        <a:rPr sz="1500">
                          <a:sym typeface="Helvetica Neue Medium"/>
                        </a:rPr>
                        <a:t>academic</a:t>
                      </a:r>
                      <a:endParaRPr sz="1500">
                        <a:solidFill>
                          <a:srgbClr val="FFFFFF"/>
                        </a:solidFill>
                        <a:sym typeface="Helvetica Neue Medium"/>
                      </a:endParaRP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3600">
                          <a:latin typeface="Chalkduster"/>
                          <a:ea typeface="Chalkduster"/>
                          <a:cs typeface="Chalkduster"/>
                          <a:sym typeface="Chalkduster"/>
                        </a:defRPr>
                      </a:pPr>
                      <a:endParaRPr sz="2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4"/>
                  </a:ext>
                </a:extLst>
              </a:tr>
              <a:tr h="591748">
                <a:tc>
                  <a:txBody>
                    <a:bodyPr/>
                    <a:lstStyle/>
                    <a:p>
                      <a:pPr defTabSz="914400">
                        <a:tabLst>
                          <a:tab pos="1181100" algn="l"/>
                        </a:tabLst>
                        <a:defRPr sz="1800">
                          <a:solidFill>
                            <a:srgbClr val="000000"/>
                          </a:solidFill>
                        </a:defRPr>
                      </a:pPr>
                      <a:r>
                        <a:rPr sz="1500">
                          <a:sym typeface="Helvetica Neue Medium"/>
                        </a:rPr>
                        <a:t>…</a:t>
                      </a:r>
                      <a:endParaRPr sz="1500">
                        <a:solidFill>
                          <a:srgbClr val="FFFFFF"/>
                        </a:solidFill>
                        <a:sym typeface="Helvetica Neue Medium"/>
                      </a:endParaRP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3600">
                          <a:latin typeface="Chalkduster"/>
                          <a:ea typeface="Chalkduster"/>
                          <a:cs typeface="Chalkduster"/>
                          <a:sym typeface="Chalkduster"/>
                        </a:defRPr>
                      </a:pPr>
                      <a:endParaRPr sz="2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5"/>
                  </a:ext>
                </a:extLst>
              </a:tr>
              <a:tr h="591748">
                <a:tc>
                  <a:txBody>
                    <a:bodyPr/>
                    <a:lstStyle/>
                    <a:p>
                      <a:pPr defTabSz="914400">
                        <a:tabLst>
                          <a:tab pos="1181100" algn="l"/>
                        </a:tabLst>
                        <a:defRPr sz="1800">
                          <a:solidFill>
                            <a:srgbClr val="000000"/>
                          </a:solidFill>
                        </a:defRPr>
                      </a:pPr>
                      <a:r>
                        <a:rPr sz="1500">
                          <a:sym typeface="Helvetica Neue Medium"/>
                        </a:rPr>
                        <a:t>zygodactyl</a:t>
                      </a:r>
                      <a:endParaRPr sz="1500">
                        <a:solidFill>
                          <a:srgbClr val="FFFFFF"/>
                        </a:solidFill>
                        <a:sym typeface="Helvetica Neue Medium"/>
                      </a:endParaRP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3600">
                          <a:latin typeface="Chalkduster"/>
                          <a:ea typeface="Chalkduster"/>
                          <a:cs typeface="Chalkduster"/>
                          <a:sym typeface="Chalkduster"/>
                        </a:defRPr>
                      </a:pPr>
                      <a:endParaRPr sz="2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6"/>
                  </a:ext>
                </a:extLst>
              </a:tr>
              <a:tr h="591748">
                <a:tc>
                  <a:txBody>
                    <a:bodyPr/>
                    <a:lstStyle/>
                    <a:p>
                      <a:pPr defTabSz="914400">
                        <a:tabLst>
                          <a:tab pos="1181100" algn="l"/>
                        </a:tabLst>
                        <a:defRPr sz="1800">
                          <a:solidFill>
                            <a:srgbClr val="000000"/>
                          </a:solidFill>
                        </a:defRPr>
                      </a:pPr>
                      <a:r>
                        <a:rPr sz="1500">
                          <a:sym typeface="Helvetica Neue Medium"/>
                        </a:rPr>
                        <a:t>zymurgy</a:t>
                      </a:r>
                      <a:endParaRPr sz="1500">
                        <a:solidFill>
                          <a:srgbClr val="FFFFFF"/>
                        </a:solidFill>
                        <a:sym typeface="Helvetica Neue Medium"/>
                      </a:endParaRP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3600">
                          <a:latin typeface="Chalkduster"/>
                          <a:ea typeface="Chalkduster"/>
                          <a:cs typeface="Chalkduster"/>
                          <a:sym typeface="Chalkduster"/>
                        </a:defRPr>
                      </a:pPr>
                      <a:endParaRPr sz="2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7"/>
                  </a:ext>
                </a:extLst>
              </a:tr>
            </a:tbl>
          </a:graphicData>
        </a:graphic>
      </p:graphicFrame>
      <p:pic>
        <p:nvPicPr>
          <p:cNvPr id="450" name="Rectangle Rectangle" descr="Rectangle Rectangle"/>
          <p:cNvPicPr>
            <a:picLocks/>
          </p:cNvPicPr>
          <p:nvPr/>
        </p:nvPicPr>
        <p:blipFill>
          <a:blip r:embed="rId3"/>
          <a:stretch>
            <a:fillRect/>
          </a:stretch>
        </p:blipFill>
        <p:spPr>
          <a:xfrm>
            <a:off x="2142506" y="2993603"/>
            <a:ext cx="8104696" cy="625530"/>
          </a:xfrm>
          <a:prstGeom prst="rect">
            <a:avLst/>
          </a:prstGeom>
        </p:spPr>
      </p:pic>
      <p:sp>
        <p:nvSpPr>
          <p:cNvPr id="452" name="AKA Term-Context Matrix"/>
          <p:cNvSpPr txBox="1"/>
          <p:nvPr/>
        </p:nvSpPr>
        <p:spPr>
          <a:xfrm>
            <a:off x="7239000" y="261427"/>
            <a:ext cx="3124200" cy="12405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anchor="ctr">
            <a:spAutoFit/>
          </a:bodyPr>
          <a:lstStyle>
            <a:lvl1pPr>
              <a:defRPr sz="3600" b="0">
                <a:latin typeface="Chalkduster"/>
                <a:ea typeface="Chalkduster"/>
                <a:cs typeface="Chalkduster"/>
                <a:sym typeface="Chalkduster"/>
              </a:defRPr>
            </a:lvl1pPr>
          </a:lstStyle>
          <a:p>
            <a:pPr algn="ctr"/>
            <a:r>
              <a:rPr sz="2531" dirty="0"/>
              <a:t>AKA </a:t>
            </a:r>
            <a:br>
              <a:rPr lang="en-US" sz="2531" dirty="0"/>
            </a:br>
            <a:r>
              <a:rPr sz="2531" dirty="0"/>
              <a:t>Term-Context Matrix</a:t>
            </a:r>
          </a:p>
        </p:txBody>
      </p:sp>
      <p:sp>
        <p:nvSpPr>
          <p:cNvPr id="453" name="Length of the vector is now |V|…"/>
          <p:cNvSpPr txBox="1"/>
          <p:nvPr/>
        </p:nvSpPr>
        <p:spPr>
          <a:xfrm>
            <a:off x="3780774" y="4547062"/>
            <a:ext cx="6226321" cy="8510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pPr>
              <a:defRPr sz="3600" b="0">
                <a:latin typeface="Chalkduster"/>
                <a:ea typeface="Chalkduster"/>
                <a:cs typeface="Chalkduster"/>
                <a:sym typeface="Chalkduster"/>
              </a:defRPr>
            </a:pPr>
            <a:r>
              <a:rPr sz="2531"/>
              <a:t>Length of the vector is now |V|</a:t>
            </a:r>
          </a:p>
          <a:p>
            <a:pPr>
              <a:defRPr sz="3600" b="0">
                <a:latin typeface="Chalkduster"/>
                <a:ea typeface="Chalkduster"/>
                <a:cs typeface="Chalkduster"/>
                <a:sym typeface="Chalkduster"/>
              </a:defRPr>
            </a:pPr>
            <a:r>
              <a:rPr sz="2531"/>
              <a:t>instead of number of documents</a:t>
            </a:r>
          </a:p>
        </p:txBody>
      </p:sp>
      <p:pic>
        <p:nvPicPr>
          <p:cNvPr id="454" name="Line Line" descr="Line Line"/>
          <p:cNvPicPr>
            <a:picLocks/>
          </p:cNvPicPr>
          <p:nvPr/>
        </p:nvPicPr>
        <p:blipFill>
          <a:blip r:embed="rId4"/>
          <a:stretch>
            <a:fillRect/>
          </a:stretch>
        </p:blipFill>
        <p:spPr>
          <a:xfrm rot="15135136">
            <a:off x="5963064" y="3975439"/>
            <a:ext cx="1002821" cy="396264"/>
          </a:xfrm>
          <a:prstGeom prst="rect">
            <a:avLst/>
          </a:prstGeom>
        </p:spPr>
      </p:pic>
    </p:spTree>
    <p:extLst>
      <p:ext uri="{BB962C8B-B14F-4D97-AF65-F5344CB8AC3E}">
        <p14:creationId xmlns:p14="http://schemas.microsoft.com/office/powerpoint/2010/main" val="3669610428"/>
      </p:ext>
    </p:extLst>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able">
            <a:extLst>
              <a:ext uri="{FF2B5EF4-FFF2-40B4-BE49-F238E27FC236}">
                <a16:creationId xmlns:a16="http://schemas.microsoft.com/office/drawing/2014/main" id="{2736744B-8488-D345-9A97-0EA5A2F8C6BB}"/>
              </a:ext>
            </a:extLst>
          </p:cNvPr>
          <p:cNvGraphicFramePr/>
          <p:nvPr>
            <p:extLst>
              <p:ext uri="{D42A27DB-BD31-4B8C-83A1-F6EECF244321}">
                <p14:modId xmlns:p14="http://schemas.microsoft.com/office/powerpoint/2010/main" val="339388194"/>
              </p:ext>
            </p:extLst>
          </p:nvPr>
        </p:nvGraphicFramePr>
        <p:xfrm>
          <a:off x="2202355" y="1830586"/>
          <a:ext cx="7984998" cy="4733984"/>
        </p:xfrm>
        <a:graphic>
          <a:graphicData uri="http://schemas.openxmlformats.org/drawingml/2006/table">
            <a:tbl>
              <a:tblPr firstRow="1" firstCol="1">
                <a:tableStyleId>{284E427A-3D55-4303-BF80-6455036E1DE7}</a:tableStyleId>
              </a:tblPr>
              <a:tblGrid>
                <a:gridCol w="1330833">
                  <a:extLst>
                    <a:ext uri="{9D8B030D-6E8A-4147-A177-3AD203B41FA5}">
                      <a16:colId xmlns:a16="http://schemas.microsoft.com/office/drawing/2014/main" val="20000"/>
                    </a:ext>
                  </a:extLst>
                </a:gridCol>
                <a:gridCol w="1330833">
                  <a:extLst>
                    <a:ext uri="{9D8B030D-6E8A-4147-A177-3AD203B41FA5}">
                      <a16:colId xmlns:a16="http://schemas.microsoft.com/office/drawing/2014/main" val="20001"/>
                    </a:ext>
                  </a:extLst>
                </a:gridCol>
                <a:gridCol w="1330833">
                  <a:extLst>
                    <a:ext uri="{9D8B030D-6E8A-4147-A177-3AD203B41FA5}">
                      <a16:colId xmlns:a16="http://schemas.microsoft.com/office/drawing/2014/main" val="20002"/>
                    </a:ext>
                  </a:extLst>
                </a:gridCol>
                <a:gridCol w="1330833">
                  <a:extLst>
                    <a:ext uri="{9D8B030D-6E8A-4147-A177-3AD203B41FA5}">
                      <a16:colId xmlns:a16="http://schemas.microsoft.com/office/drawing/2014/main" val="20003"/>
                    </a:ext>
                  </a:extLst>
                </a:gridCol>
                <a:gridCol w="1330833">
                  <a:extLst>
                    <a:ext uri="{9D8B030D-6E8A-4147-A177-3AD203B41FA5}">
                      <a16:colId xmlns:a16="http://schemas.microsoft.com/office/drawing/2014/main" val="20004"/>
                    </a:ext>
                  </a:extLst>
                </a:gridCol>
                <a:gridCol w="1330833">
                  <a:extLst>
                    <a:ext uri="{9D8B030D-6E8A-4147-A177-3AD203B41FA5}">
                      <a16:colId xmlns:a16="http://schemas.microsoft.com/office/drawing/2014/main" val="20005"/>
                    </a:ext>
                  </a:extLst>
                </a:gridCol>
              </a:tblGrid>
              <a:tr h="591748">
                <a:tc>
                  <a:txBody>
                    <a:bodyPr/>
                    <a:lstStyle/>
                    <a:p>
                      <a:pPr defTabSz="914400">
                        <a:tabLst>
                          <a:tab pos="1181100" algn="l"/>
                        </a:tabLst>
                        <a:defRPr sz="2200">
                          <a:sym typeface="Helvetica Neue Medium"/>
                        </a:defRPr>
                      </a:pPr>
                      <a:endParaRPr sz="1500" dirty="0"/>
                    </a:p>
                  </a:txBody>
                  <a:tcPr marL="35719" marR="35719" marT="35719" marB="35719" anchor="ctr" horzOverflow="overflow"/>
                </a:tc>
                <a:tc>
                  <a:txBody>
                    <a:bodyPr/>
                    <a:lstStyle/>
                    <a:p>
                      <a:pPr defTabSz="914400">
                        <a:tabLst>
                          <a:tab pos="1181100" algn="l"/>
                        </a:tabLst>
                        <a:defRPr sz="1800">
                          <a:solidFill>
                            <a:srgbClr val="000000"/>
                          </a:solidFill>
                        </a:defRPr>
                      </a:pPr>
                      <a:r>
                        <a:rPr sz="1500">
                          <a:sym typeface="Helvetica Neue"/>
                        </a:rPr>
                        <a:t>abandon</a:t>
                      </a:r>
                      <a:endParaRPr sz="1500" b="1">
                        <a:solidFill>
                          <a:srgbClr val="FFFFFF"/>
                        </a:solidFill>
                        <a:latin typeface="Helvetica Neue"/>
                        <a:ea typeface="Helvetica Neue"/>
                        <a:cs typeface="Helvetica Neue"/>
                        <a:sym typeface="Helvetica Neue"/>
                      </a:endParaRPr>
                    </a:p>
                  </a:txBody>
                  <a:tcPr marL="35719" marR="35719" marT="35719" marB="35719" anchor="ctr" horzOverflow="overflow"/>
                </a:tc>
                <a:tc>
                  <a:txBody>
                    <a:bodyPr/>
                    <a:lstStyle/>
                    <a:p>
                      <a:pPr defTabSz="914400">
                        <a:tabLst>
                          <a:tab pos="1181100" algn="l"/>
                        </a:tabLst>
                        <a:defRPr sz="1800">
                          <a:solidFill>
                            <a:srgbClr val="000000"/>
                          </a:solidFill>
                        </a:defRPr>
                      </a:pPr>
                      <a:r>
                        <a:rPr sz="1500">
                          <a:sym typeface="Helvetica Neue"/>
                        </a:rPr>
                        <a:t>abdicate</a:t>
                      </a:r>
                      <a:endParaRPr sz="1500" b="1">
                        <a:solidFill>
                          <a:srgbClr val="FFFFFF"/>
                        </a:solidFill>
                        <a:latin typeface="Helvetica Neue"/>
                        <a:ea typeface="Helvetica Neue"/>
                        <a:cs typeface="Helvetica Neue"/>
                        <a:sym typeface="Helvetica Neue"/>
                      </a:endParaRPr>
                    </a:p>
                  </a:txBody>
                  <a:tcPr marL="35719" marR="35719" marT="35719" marB="35719" anchor="ctr" horzOverflow="overflow"/>
                </a:tc>
                <a:tc>
                  <a:txBody>
                    <a:bodyPr/>
                    <a:lstStyle/>
                    <a:p>
                      <a:pPr defTabSz="914400">
                        <a:tabLst>
                          <a:tab pos="1181100" algn="l"/>
                        </a:tabLst>
                        <a:defRPr sz="1800">
                          <a:solidFill>
                            <a:srgbClr val="000000"/>
                          </a:solidFill>
                        </a:defRPr>
                      </a:pPr>
                      <a:r>
                        <a:rPr sz="1500">
                          <a:sym typeface="Helvetica Neue"/>
                        </a:rPr>
                        <a:t>abhor</a:t>
                      </a:r>
                      <a:endParaRPr sz="1500" b="1">
                        <a:solidFill>
                          <a:srgbClr val="FFFFFF"/>
                        </a:solidFill>
                        <a:latin typeface="Helvetica Neue"/>
                        <a:ea typeface="Helvetica Neue"/>
                        <a:cs typeface="Helvetica Neue"/>
                        <a:sym typeface="Helvetica Neue"/>
                      </a:endParaRPr>
                    </a:p>
                  </a:txBody>
                  <a:tcPr marL="35719" marR="35719" marT="35719" marB="35719" anchor="ctr" horzOverflow="overflow"/>
                </a:tc>
                <a:tc>
                  <a:txBody>
                    <a:bodyPr/>
                    <a:lstStyle/>
                    <a:p>
                      <a:pPr defTabSz="914400">
                        <a:tabLst>
                          <a:tab pos="1181100" algn="l"/>
                        </a:tabLst>
                        <a:defRPr sz="1800">
                          <a:solidFill>
                            <a:srgbClr val="000000"/>
                          </a:solidFill>
                        </a:defRPr>
                      </a:pPr>
                      <a:r>
                        <a:rPr sz="1500">
                          <a:sym typeface="Helvetica Neue"/>
                        </a:rPr>
                        <a:t>…</a:t>
                      </a:r>
                      <a:endParaRPr sz="1500" b="1">
                        <a:solidFill>
                          <a:srgbClr val="FFFFFF"/>
                        </a:solidFill>
                        <a:latin typeface="Helvetica Neue"/>
                        <a:ea typeface="Helvetica Neue"/>
                        <a:cs typeface="Helvetica Neue"/>
                        <a:sym typeface="Helvetica Neue"/>
                      </a:endParaRPr>
                    </a:p>
                  </a:txBody>
                  <a:tcPr marL="35719" marR="35719" marT="35719" marB="35719" anchor="ctr" horzOverflow="overflow"/>
                </a:tc>
                <a:tc>
                  <a:txBody>
                    <a:bodyPr/>
                    <a:lstStyle/>
                    <a:p>
                      <a:pPr defTabSz="914400">
                        <a:tabLst>
                          <a:tab pos="1181100" algn="l"/>
                        </a:tabLst>
                        <a:defRPr sz="1800">
                          <a:solidFill>
                            <a:srgbClr val="000000"/>
                          </a:solidFill>
                        </a:defRPr>
                      </a:pPr>
                      <a:r>
                        <a:rPr sz="1500">
                          <a:sym typeface="Helvetica Neue"/>
                        </a:rPr>
                        <a:t>zymurgy</a:t>
                      </a:r>
                      <a:endParaRPr sz="1500" b="1">
                        <a:solidFill>
                          <a:srgbClr val="FFFFFF"/>
                        </a:solidFill>
                        <a:latin typeface="Helvetica Neue"/>
                        <a:ea typeface="Helvetica Neue"/>
                        <a:cs typeface="Helvetica Neue"/>
                        <a:sym typeface="Helvetica Neue"/>
                      </a:endParaRPr>
                    </a:p>
                  </a:txBody>
                  <a:tcPr marL="35719" marR="35719" marT="35719" marB="35719" anchor="ctr" horzOverflow="overflow"/>
                </a:tc>
                <a:extLst>
                  <a:ext uri="{0D108BD9-81ED-4DB2-BD59-A6C34878D82A}">
                    <a16:rowId xmlns:a16="http://schemas.microsoft.com/office/drawing/2014/main" val="10000"/>
                  </a:ext>
                </a:extLst>
              </a:tr>
              <a:tr h="591748">
                <a:tc>
                  <a:txBody>
                    <a:bodyPr/>
                    <a:lstStyle/>
                    <a:p>
                      <a:pPr defTabSz="914400">
                        <a:tabLst>
                          <a:tab pos="1181100" algn="l"/>
                        </a:tabLst>
                        <a:defRPr sz="1800">
                          <a:solidFill>
                            <a:srgbClr val="000000"/>
                          </a:solidFill>
                        </a:defRPr>
                      </a:pPr>
                      <a:r>
                        <a:rPr sz="1500">
                          <a:sym typeface="Helvetica Neue Medium"/>
                        </a:rPr>
                        <a:t>abandon</a:t>
                      </a:r>
                      <a:endParaRPr sz="1500">
                        <a:solidFill>
                          <a:srgbClr val="FFFFFF"/>
                        </a:solidFill>
                        <a:sym typeface="Helvetica Neue Medium"/>
                      </a:endParaRP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3600">
                          <a:latin typeface="Chalkduster"/>
                          <a:ea typeface="Chalkduster"/>
                          <a:cs typeface="Chalkduster"/>
                          <a:sym typeface="Chalkduster"/>
                        </a:defRPr>
                      </a:pPr>
                      <a:endParaRPr sz="2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1"/>
                  </a:ext>
                </a:extLst>
              </a:tr>
              <a:tr h="591748">
                <a:tc>
                  <a:txBody>
                    <a:bodyPr/>
                    <a:lstStyle/>
                    <a:p>
                      <a:pPr defTabSz="914400">
                        <a:tabLst>
                          <a:tab pos="1181100" algn="l"/>
                        </a:tabLst>
                        <a:defRPr sz="1800">
                          <a:solidFill>
                            <a:srgbClr val="000000"/>
                          </a:solidFill>
                        </a:defRPr>
                      </a:pPr>
                      <a:r>
                        <a:rPr sz="1500">
                          <a:sym typeface="Helvetica Neue Medium"/>
                        </a:rPr>
                        <a:t>abdicate</a:t>
                      </a:r>
                      <a:endParaRPr sz="1500">
                        <a:solidFill>
                          <a:srgbClr val="FFFFFF"/>
                        </a:solidFill>
                        <a:sym typeface="Helvetica Neue Medium"/>
                      </a:endParaRPr>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3600">
                          <a:latin typeface="Chalkduster"/>
                          <a:ea typeface="Chalkduster"/>
                          <a:cs typeface="Chalkduster"/>
                          <a:sym typeface="Chalkduster"/>
                        </a:defRPr>
                      </a:pPr>
                      <a:endParaRPr sz="2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2"/>
                  </a:ext>
                </a:extLst>
              </a:tr>
              <a:tr h="591748">
                <a:tc>
                  <a:txBody>
                    <a:bodyPr/>
                    <a:lstStyle/>
                    <a:p>
                      <a:pPr defTabSz="914400">
                        <a:tabLst>
                          <a:tab pos="1181100" algn="l"/>
                        </a:tabLst>
                        <a:defRPr sz="1800">
                          <a:solidFill>
                            <a:srgbClr val="000000"/>
                          </a:solidFill>
                        </a:defRPr>
                      </a:pPr>
                      <a:r>
                        <a:rPr sz="1500">
                          <a:sym typeface="Helvetica Neue Medium"/>
                        </a:rPr>
                        <a:t>abhor</a:t>
                      </a:r>
                      <a:endParaRPr sz="1500">
                        <a:solidFill>
                          <a:srgbClr val="FFFFFF"/>
                        </a:solidFill>
                        <a:sym typeface="Helvetica Neue Medium"/>
                      </a:endParaRP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3600">
                          <a:latin typeface="Chalkduster"/>
                          <a:ea typeface="Chalkduster"/>
                          <a:cs typeface="Chalkduster"/>
                          <a:sym typeface="Chalkduster"/>
                        </a:defRPr>
                      </a:pPr>
                      <a:endParaRPr sz="2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3"/>
                  </a:ext>
                </a:extLst>
              </a:tr>
              <a:tr h="591748">
                <a:tc>
                  <a:txBody>
                    <a:bodyPr/>
                    <a:lstStyle/>
                    <a:p>
                      <a:pPr defTabSz="914400">
                        <a:tabLst>
                          <a:tab pos="1181100" algn="l"/>
                        </a:tabLst>
                        <a:defRPr sz="1800">
                          <a:solidFill>
                            <a:srgbClr val="000000"/>
                          </a:solidFill>
                        </a:defRPr>
                      </a:pPr>
                      <a:r>
                        <a:rPr sz="1500">
                          <a:sym typeface="Helvetica Neue Medium"/>
                        </a:rPr>
                        <a:t>academic</a:t>
                      </a:r>
                      <a:endParaRPr sz="1500">
                        <a:solidFill>
                          <a:srgbClr val="FFFFFF"/>
                        </a:solidFill>
                        <a:sym typeface="Helvetica Neue Medium"/>
                      </a:endParaRP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3600">
                          <a:latin typeface="Chalkduster"/>
                          <a:ea typeface="Chalkduster"/>
                          <a:cs typeface="Chalkduster"/>
                          <a:sym typeface="Chalkduster"/>
                        </a:defRPr>
                      </a:pPr>
                      <a:endParaRPr sz="2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4"/>
                  </a:ext>
                </a:extLst>
              </a:tr>
              <a:tr h="591748">
                <a:tc>
                  <a:txBody>
                    <a:bodyPr/>
                    <a:lstStyle/>
                    <a:p>
                      <a:pPr defTabSz="914400">
                        <a:tabLst>
                          <a:tab pos="1181100" algn="l"/>
                        </a:tabLst>
                        <a:defRPr sz="1800">
                          <a:solidFill>
                            <a:srgbClr val="000000"/>
                          </a:solidFill>
                        </a:defRPr>
                      </a:pPr>
                      <a:r>
                        <a:rPr sz="1500">
                          <a:sym typeface="Helvetica Neue Medium"/>
                        </a:rPr>
                        <a:t>…</a:t>
                      </a:r>
                      <a:endParaRPr sz="1500">
                        <a:solidFill>
                          <a:srgbClr val="FFFFFF"/>
                        </a:solidFill>
                        <a:sym typeface="Helvetica Neue Medium"/>
                      </a:endParaRP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3600">
                          <a:latin typeface="Chalkduster"/>
                          <a:ea typeface="Chalkduster"/>
                          <a:cs typeface="Chalkduster"/>
                          <a:sym typeface="Chalkduster"/>
                        </a:defRPr>
                      </a:pPr>
                      <a:endParaRPr sz="2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5"/>
                  </a:ext>
                </a:extLst>
              </a:tr>
              <a:tr h="591748">
                <a:tc>
                  <a:txBody>
                    <a:bodyPr/>
                    <a:lstStyle/>
                    <a:p>
                      <a:pPr defTabSz="914400">
                        <a:tabLst>
                          <a:tab pos="1181100" algn="l"/>
                        </a:tabLst>
                        <a:defRPr sz="1800">
                          <a:solidFill>
                            <a:srgbClr val="000000"/>
                          </a:solidFill>
                        </a:defRPr>
                      </a:pPr>
                      <a:r>
                        <a:rPr sz="1500">
                          <a:sym typeface="Helvetica Neue Medium"/>
                        </a:rPr>
                        <a:t>zygodactyl</a:t>
                      </a:r>
                      <a:endParaRPr sz="1500">
                        <a:solidFill>
                          <a:srgbClr val="FFFFFF"/>
                        </a:solidFill>
                        <a:sym typeface="Helvetica Neue Medium"/>
                      </a:endParaRP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3600">
                          <a:latin typeface="Chalkduster"/>
                          <a:ea typeface="Chalkduster"/>
                          <a:cs typeface="Chalkduster"/>
                          <a:sym typeface="Chalkduster"/>
                        </a:defRPr>
                      </a:pPr>
                      <a:endParaRPr sz="2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6"/>
                  </a:ext>
                </a:extLst>
              </a:tr>
              <a:tr h="591748">
                <a:tc>
                  <a:txBody>
                    <a:bodyPr/>
                    <a:lstStyle/>
                    <a:p>
                      <a:pPr defTabSz="914400">
                        <a:tabLst>
                          <a:tab pos="1181100" algn="l"/>
                        </a:tabLst>
                        <a:defRPr sz="1800">
                          <a:solidFill>
                            <a:srgbClr val="000000"/>
                          </a:solidFill>
                        </a:defRPr>
                      </a:pPr>
                      <a:r>
                        <a:rPr sz="1500" dirty="0">
                          <a:sym typeface="Helvetica Neue Medium"/>
                        </a:rPr>
                        <a:t>zymurgy</a:t>
                      </a:r>
                      <a:endParaRPr sz="1500" dirty="0">
                        <a:solidFill>
                          <a:srgbClr val="FFFFFF"/>
                        </a:solidFill>
                        <a:sym typeface="Helvetica Neue Medium"/>
                      </a:endParaRP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3600">
                          <a:latin typeface="Chalkduster"/>
                          <a:ea typeface="Chalkduster"/>
                          <a:cs typeface="Chalkduster"/>
                          <a:sym typeface="Chalkduster"/>
                        </a:defRPr>
                      </a:pPr>
                      <a:endParaRPr sz="2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7"/>
                  </a:ext>
                </a:extLst>
              </a:tr>
            </a:tbl>
          </a:graphicData>
        </a:graphic>
      </p:graphicFrame>
      <p:sp>
        <p:nvSpPr>
          <p:cNvPr id="459" name="Term-Term Matrix"/>
          <p:cNvSpPr txBox="1">
            <a:spLocks noGrp="1"/>
          </p:cNvSpPr>
          <p:nvPr>
            <p:ph type="title"/>
          </p:nvPr>
        </p:nvSpPr>
        <p:spPr>
          <a:prstGeom prst="rect">
            <a:avLst/>
          </a:prstGeom>
        </p:spPr>
        <p:txBody>
          <a:bodyPr/>
          <a:lstStyle/>
          <a:p>
            <a:r>
              <a:t>Term-Term Matrix</a:t>
            </a:r>
          </a:p>
        </p:txBody>
      </p:sp>
      <p:sp>
        <p:nvSpPr>
          <p:cNvPr id="461" name="The value in a cell indicates how…"/>
          <p:cNvSpPr txBox="1"/>
          <p:nvPr/>
        </p:nvSpPr>
        <p:spPr>
          <a:xfrm>
            <a:off x="3660766" y="4542877"/>
            <a:ext cx="6496330" cy="162999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pPr>
              <a:defRPr sz="3600" b="0">
                <a:latin typeface="Chalkduster"/>
                <a:ea typeface="Chalkduster"/>
                <a:cs typeface="Chalkduster"/>
                <a:sym typeface="Chalkduster"/>
              </a:defRPr>
            </a:pPr>
            <a:r>
              <a:rPr sz="2531"/>
              <a:t>The value in a cell indicates how </a:t>
            </a:r>
          </a:p>
          <a:p>
            <a:pPr>
              <a:defRPr sz="3600" b="0">
                <a:latin typeface="Chalkduster"/>
                <a:ea typeface="Chalkduster"/>
                <a:cs typeface="Chalkduster"/>
                <a:sym typeface="Chalkduster"/>
              </a:defRPr>
            </a:pPr>
            <a:r>
              <a:rPr sz="2531"/>
              <a:t>often abandon appears in a </a:t>
            </a:r>
          </a:p>
          <a:p>
            <a:pPr>
              <a:defRPr sz="3600" b="0">
                <a:latin typeface="Chalkduster"/>
                <a:ea typeface="Chalkduster"/>
                <a:cs typeface="Chalkduster"/>
                <a:sym typeface="Chalkduster"/>
              </a:defRPr>
            </a:pPr>
            <a:r>
              <a:rPr sz="2531"/>
              <a:t>context window surrounding</a:t>
            </a:r>
          </a:p>
          <a:p>
            <a:pPr>
              <a:defRPr sz="3600" b="0">
                <a:latin typeface="Chalkduster"/>
                <a:ea typeface="Chalkduster"/>
                <a:cs typeface="Chalkduster"/>
                <a:sym typeface="Chalkduster"/>
              </a:defRPr>
            </a:pPr>
            <a:r>
              <a:rPr sz="2531"/>
              <a:t>abdicate</a:t>
            </a:r>
          </a:p>
        </p:txBody>
      </p:sp>
      <p:pic>
        <p:nvPicPr>
          <p:cNvPr id="462" name="Line Line" descr="Line Line"/>
          <p:cNvPicPr>
            <a:picLocks/>
          </p:cNvPicPr>
          <p:nvPr/>
        </p:nvPicPr>
        <p:blipFill>
          <a:blip r:embed="rId3"/>
          <a:stretch>
            <a:fillRect/>
          </a:stretch>
        </p:blipFill>
        <p:spPr>
          <a:xfrm rot="15135136">
            <a:off x="4023817" y="3855927"/>
            <a:ext cx="1002821" cy="396263"/>
          </a:xfrm>
          <a:prstGeom prst="rect">
            <a:avLst/>
          </a:prstGeom>
        </p:spPr>
      </p:pic>
      <p:pic>
        <p:nvPicPr>
          <p:cNvPr id="464" name="Rectangle Rectangle" descr="Rectangle Rectangle"/>
          <p:cNvPicPr>
            <a:picLocks/>
          </p:cNvPicPr>
          <p:nvPr/>
        </p:nvPicPr>
        <p:blipFill>
          <a:blip r:embed="rId4"/>
          <a:stretch>
            <a:fillRect/>
          </a:stretch>
        </p:blipFill>
        <p:spPr>
          <a:xfrm>
            <a:off x="3503631" y="2993603"/>
            <a:ext cx="1375524" cy="625530"/>
          </a:xfrm>
          <a:prstGeom prst="rect">
            <a:avLst/>
          </a:prstGeom>
        </p:spPr>
      </p:pic>
      <p:sp>
        <p:nvSpPr>
          <p:cNvPr id="8" name="AKA Term-Context Matrix">
            <a:extLst>
              <a:ext uri="{FF2B5EF4-FFF2-40B4-BE49-F238E27FC236}">
                <a16:creationId xmlns:a16="http://schemas.microsoft.com/office/drawing/2014/main" id="{3227A2EE-8EFD-A143-8CC1-981FC9949893}"/>
              </a:ext>
            </a:extLst>
          </p:cNvPr>
          <p:cNvSpPr txBox="1"/>
          <p:nvPr/>
        </p:nvSpPr>
        <p:spPr>
          <a:xfrm>
            <a:off x="7239000" y="261427"/>
            <a:ext cx="3124200" cy="12405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anchor="ctr">
            <a:spAutoFit/>
          </a:bodyPr>
          <a:lstStyle>
            <a:lvl1pPr>
              <a:defRPr sz="3600" b="0">
                <a:latin typeface="Chalkduster"/>
                <a:ea typeface="Chalkduster"/>
                <a:cs typeface="Chalkduster"/>
                <a:sym typeface="Chalkduster"/>
              </a:defRPr>
            </a:lvl1pPr>
          </a:lstStyle>
          <a:p>
            <a:pPr algn="ctr"/>
            <a:r>
              <a:rPr sz="2531" dirty="0"/>
              <a:t>AKA </a:t>
            </a:r>
            <a:br>
              <a:rPr lang="en-US" sz="2531" dirty="0"/>
            </a:br>
            <a:r>
              <a:rPr sz="2531" dirty="0"/>
              <a:t>Term-Context Matrix</a:t>
            </a:r>
          </a:p>
        </p:txBody>
      </p:sp>
    </p:spTree>
    <p:extLst>
      <p:ext uri="{BB962C8B-B14F-4D97-AF65-F5344CB8AC3E}">
        <p14:creationId xmlns:p14="http://schemas.microsoft.com/office/powerpoint/2010/main" val="3042035737"/>
      </p:ext>
    </p:extLst>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nip Single Corner Rectangle 1">
            <a:extLst>
              <a:ext uri="{FF2B5EF4-FFF2-40B4-BE49-F238E27FC236}">
                <a16:creationId xmlns:a16="http://schemas.microsoft.com/office/drawing/2014/main" id="{4A2D8F06-D33C-7543-A7FB-FCCF5F0C4205}"/>
              </a:ext>
            </a:extLst>
          </p:cNvPr>
          <p:cNvSpPr/>
          <p:nvPr/>
        </p:nvSpPr>
        <p:spPr>
          <a:xfrm>
            <a:off x="1904999" y="2667001"/>
            <a:ext cx="9563273" cy="182725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0805" y="0"/>
                </a:lnTo>
                <a:lnTo>
                  <a:pt x="21600" y="3600"/>
                </a:lnTo>
                <a:lnTo>
                  <a:pt x="21600" y="21600"/>
                </a:lnTo>
                <a:lnTo>
                  <a:pt x="0" y="21600"/>
                </a:lnTo>
                <a:close/>
              </a:path>
            </a:pathLst>
          </a:custGeom>
          <a:solidFill>
            <a:srgbClr val="FFC000"/>
          </a:solidFill>
          <a:ln w="12700">
            <a:solidFill>
              <a:srgbClr val="FFC000"/>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sz="2200" dirty="0">
              <a:highlight>
                <a:srgbClr val="FFFF00"/>
              </a:highlight>
            </a:endParaRPr>
          </a:p>
        </p:txBody>
      </p:sp>
      <p:sp>
        <p:nvSpPr>
          <p:cNvPr id="470" name="Context windows"/>
          <p:cNvSpPr txBox="1">
            <a:spLocks noGrp="1"/>
          </p:cNvSpPr>
          <p:nvPr>
            <p:ph type="title"/>
          </p:nvPr>
        </p:nvSpPr>
        <p:spPr>
          <a:prstGeom prst="rect">
            <a:avLst/>
          </a:prstGeom>
        </p:spPr>
        <p:txBody>
          <a:bodyPr/>
          <a:lstStyle/>
          <a:p>
            <a:r>
              <a:t>Context windows</a:t>
            </a:r>
          </a:p>
        </p:txBody>
      </p:sp>
      <p:sp>
        <p:nvSpPr>
          <p:cNvPr id="471" name="w-2, w-1 target_word w+1 w+2…"/>
          <p:cNvSpPr txBox="1"/>
          <p:nvPr/>
        </p:nvSpPr>
        <p:spPr>
          <a:xfrm>
            <a:off x="1999334" y="1784085"/>
            <a:ext cx="9468939" cy="265758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anchor="ctr">
            <a:spAutoFit/>
          </a:bodyPr>
          <a:lstStyle/>
          <a:p>
            <a:pPr defTabSz="321457">
              <a:lnSpc>
                <a:spcPct val="117999"/>
              </a:lnSpc>
              <a:defRPr sz="2700" b="0"/>
            </a:pPr>
            <a:r>
              <a:rPr sz="2400" dirty="0"/>
              <a:t>w-2, w-1 </a:t>
            </a:r>
            <a:r>
              <a:rPr sz="2400" b="1" dirty="0" err="1"/>
              <a:t>target_word</a:t>
            </a:r>
            <a:r>
              <a:rPr sz="2400" dirty="0"/>
              <a:t> w+1 w+2</a:t>
            </a:r>
          </a:p>
          <a:p>
            <a:pPr defTabSz="321457">
              <a:lnSpc>
                <a:spcPct val="117999"/>
              </a:lnSpc>
              <a:defRPr sz="2700" b="0"/>
            </a:pPr>
            <a:endParaRPr sz="2400" dirty="0"/>
          </a:p>
          <a:p>
            <a:pPr defTabSz="321457">
              <a:lnSpc>
                <a:spcPct val="117999"/>
              </a:lnSpc>
              <a:defRPr sz="2700" b="0"/>
            </a:pPr>
            <a:r>
              <a:rPr sz="2400" dirty="0"/>
              <a:t>The government most not </a:t>
            </a:r>
            <a:r>
              <a:rPr sz="2400" b="1" dirty="0"/>
              <a:t>abdicate</a:t>
            </a:r>
            <a:r>
              <a:rPr sz="2400" dirty="0"/>
              <a:t> responsibility to non-elected </a:t>
            </a:r>
          </a:p>
          <a:p>
            <a:pPr defTabSz="321457">
              <a:lnSpc>
                <a:spcPct val="117999"/>
              </a:lnSpc>
              <a:defRPr sz="2700" b="0"/>
            </a:pPr>
            <a:r>
              <a:rPr sz="2400" dirty="0"/>
              <a:t>it has led men to </a:t>
            </a:r>
            <a:r>
              <a:rPr sz="2400" b="1" dirty="0"/>
              <a:t>abdicate </a:t>
            </a:r>
            <a:r>
              <a:rPr sz="2400" dirty="0"/>
              <a:t>their family responsibilities </a:t>
            </a:r>
          </a:p>
          <a:p>
            <a:pPr defTabSz="321457">
              <a:lnSpc>
                <a:spcPct val="117999"/>
              </a:lnSpc>
              <a:defRPr sz="2700" b="0"/>
            </a:pPr>
            <a:r>
              <a:rPr sz="2400" dirty="0"/>
              <a:t>other demands, but declining to </a:t>
            </a:r>
            <a:r>
              <a:rPr sz="2400" b="1" dirty="0"/>
              <a:t>abdicate</a:t>
            </a:r>
            <a:r>
              <a:rPr sz="2400" dirty="0"/>
              <a:t> his responsibility</a:t>
            </a:r>
          </a:p>
          <a:p>
            <a:pPr defTabSz="321457">
              <a:lnSpc>
                <a:spcPct val="117999"/>
              </a:lnSpc>
              <a:defRPr sz="2700" b="0"/>
            </a:pPr>
            <a:r>
              <a:rPr sz="2400" dirty="0"/>
              <a:t>leaders </a:t>
            </a:r>
            <a:r>
              <a:rPr sz="2400" b="1" dirty="0"/>
              <a:t>abdicate</a:t>
            </a:r>
            <a:r>
              <a:rPr sz="2400" dirty="0"/>
              <a:t> their role and present people with no plans</a:t>
            </a:r>
          </a:p>
        </p:txBody>
      </p:sp>
      <p:graphicFrame>
        <p:nvGraphicFramePr>
          <p:cNvPr id="472" name="Table"/>
          <p:cNvGraphicFramePr/>
          <p:nvPr>
            <p:extLst>
              <p:ext uri="{D42A27DB-BD31-4B8C-83A1-F6EECF244321}">
                <p14:modId xmlns:p14="http://schemas.microsoft.com/office/powerpoint/2010/main" val="2455997185"/>
              </p:ext>
            </p:extLst>
          </p:nvPr>
        </p:nvGraphicFramePr>
        <p:xfrm>
          <a:off x="2103501" y="4902849"/>
          <a:ext cx="7984998" cy="1183496"/>
        </p:xfrm>
        <a:graphic>
          <a:graphicData uri="http://schemas.openxmlformats.org/drawingml/2006/table">
            <a:tbl>
              <a:tblPr firstRow="1" firstCol="1">
                <a:tableStyleId>{284E427A-3D55-4303-BF80-6455036E1DE7}</a:tableStyleId>
              </a:tblPr>
              <a:tblGrid>
                <a:gridCol w="1330833">
                  <a:extLst>
                    <a:ext uri="{9D8B030D-6E8A-4147-A177-3AD203B41FA5}">
                      <a16:colId xmlns:a16="http://schemas.microsoft.com/office/drawing/2014/main" val="20000"/>
                    </a:ext>
                  </a:extLst>
                </a:gridCol>
                <a:gridCol w="1330833">
                  <a:extLst>
                    <a:ext uri="{9D8B030D-6E8A-4147-A177-3AD203B41FA5}">
                      <a16:colId xmlns:a16="http://schemas.microsoft.com/office/drawing/2014/main" val="20001"/>
                    </a:ext>
                  </a:extLst>
                </a:gridCol>
                <a:gridCol w="1330833">
                  <a:extLst>
                    <a:ext uri="{9D8B030D-6E8A-4147-A177-3AD203B41FA5}">
                      <a16:colId xmlns:a16="http://schemas.microsoft.com/office/drawing/2014/main" val="20002"/>
                    </a:ext>
                  </a:extLst>
                </a:gridCol>
                <a:gridCol w="1330833">
                  <a:extLst>
                    <a:ext uri="{9D8B030D-6E8A-4147-A177-3AD203B41FA5}">
                      <a16:colId xmlns:a16="http://schemas.microsoft.com/office/drawing/2014/main" val="20003"/>
                    </a:ext>
                  </a:extLst>
                </a:gridCol>
                <a:gridCol w="1330833">
                  <a:extLst>
                    <a:ext uri="{9D8B030D-6E8A-4147-A177-3AD203B41FA5}">
                      <a16:colId xmlns:a16="http://schemas.microsoft.com/office/drawing/2014/main" val="20004"/>
                    </a:ext>
                  </a:extLst>
                </a:gridCol>
                <a:gridCol w="1330833">
                  <a:extLst>
                    <a:ext uri="{9D8B030D-6E8A-4147-A177-3AD203B41FA5}">
                      <a16:colId xmlns:a16="http://schemas.microsoft.com/office/drawing/2014/main" val="20005"/>
                    </a:ext>
                  </a:extLst>
                </a:gridCol>
              </a:tblGrid>
              <a:tr h="591748">
                <a:tc>
                  <a:txBody>
                    <a:bodyPr/>
                    <a:lstStyle/>
                    <a:p>
                      <a:pPr defTabSz="914400">
                        <a:tabLst>
                          <a:tab pos="1181100" algn="l"/>
                        </a:tabLst>
                        <a:defRPr sz="2200">
                          <a:sym typeface="Helvetica Neue Medium"/>
                        </a:defRPr>
                      </a:pPr>
                      <a:endParaRPr sz="1500"/>
                    </a:p>
                  </a:txBody>
                  <a:tcPr marL="35719" marR="35719" marT="35719" marB="35719" anchor="ctr" horzOverflow="overflow"/>
                </a:tc>
                <a:tc>
                  <a:txBody>
                    <a:bodyPr/>
                    <a:lstStyle/>
                    <a:p>
                      <a:pPr defTabSz="914400">
                        <a:tabLst>
                          <a:tab pos="1181100" algn="l"/>
                        </a:tabLst>
                        <a:defRPr sz="1800">
                          <a:solidFill>
                            <a:srgbClr val="000000"/>
                          </a:solidFill>
                        </a:defRPr>
                      </a:pPr>
                      <a:r>
                        <a:rPr sz="1500">
                          <a:sym typeface="Helvetica Neue"/>
                        </a:rPr>
                        <a:t>his</a:t>
                      </a:r>
                      <a:endParaRPr sz="1500" b="1">
                        <a:solidFill>
                          <a:srgbClr val="FFFFFF"/>
                        </a:solidFill>
                        <a:latin typeface="Helvetica Neue"/>
                        <a:ea typeface="Helvetica Neue"/>
                        <a:cs typeface="Helvetica Neue"/>
                        <a:sym typeface="Helvetica Neue"/>
                      </a:endParaRPr>
                    </a:p>
                  </a:txBody>
                  <a:tcPr marL="35719" marR="35719" marT="35719" marB="35719" anchor="ctr" horzOverflow="overflow"/>
                </a:tc>
                <a:tc>
                  <a:txBody>
                    <a:bodyPr/>
                    <a:lstStyle/>
                    <a:p>
                      <a:pPr defTabSz="914400">
                        <a:tabLst>
                          <a:tab pos="1181100" algn="l"/>
                        </a:tabLst>
                        <a:defRPr sz="1800">
                          <a:solidFill>
                            <a:srgbClr val="000000"/>
                          </a:solidFill>
                        </a:defRPr>
                      </a:pPr>
                      <a:r>
                        <a:rPr sz="1500">
                          <a:sym typeface="Helvetica Neue"/>
                        </a:rPr>
                        <a:t>leaders</a:t>
                      </a:r>
                      <a:endParaRPr sz="1500" b="1">
                        <a:solidFill>
                          <a:srgbClr val="FFFFFF"/>
                        </a:solidFill>
                        <a:latin typeface="Helvetica Neue"/>
                        <a:ea typeface="Helvetica Neue"/>
                        <a:cs typeface="Helvetica Neue"/>
                        <a:sym typeface="Helvetica Neue"/>
                      </a:endParaRPr>
                    </a:p>
                  </a:txBody>
                  <a:tcPr marL="35719" marR="35719" marT="35719" marB="35719" anchor="ctr" horzOverflow="overflow"/>
                </a:tc>
                <a:tc>
                  <a:txBody>
                    <a:bodyPr/>
                    <a:lstStyle/>
                    <a:p>
                      <a:pPr defTabSz="914400">
                        <a:tabLst>
                          <a:tab pos="1181100" algn="l"/>
                        </a:tabLst>
                        <a:defRPr sz="1800">
                          <a:solidFill>
                            <a:srgbClr val="000000"/>
                          </a:solidFill>
                        </a:defRPr>
                      </a:pPr>
                      <a:r>
                        <a:rPr sz="1500">
                          <a:sym typeface="Helvetica Neue"/>
                        </a:rPr>
                        <a:t>not</a:t>
                      </a:r>
                      <a:endParaRPr sz="1500" b="1">
                        <a:solidFill>
                          <a:srgbClr val="FFFFFF"/>
                        </a:solidFill>
                        <a:latin typeface="Helvetica Neue"/>
                        <a:ea typeface="Helvetica Neue"/>
                        <a:cs typeface="Helvetica Neue"/>
                        <a:sym typeface="Helvetica Neue"/>
                      </a:endParaRPr>
                    </a:p>
                  </a:txBody>
                  <a:tcPr marL="35719" marR="35719" marT="35719" marB="35719" anchor="ctr" horzOverflow="overflow"/>
                </a:tc>
                <a:tc>
                  <a:txBody>
                    <a:bodyPr/>
                    <a:lstStyle/>
                    <a:p>
                      <a:pPr defTabSz="914400">
                        <a:tabLst>
                          <a:tab pos="1181100" algn="l"/>
                        </a:tabLst>
                        <a:defRPr sz="1800">
                          <a:solidFill>
                            <a:srgbClr val="000000"/>
                          </a:solidFill>
                        </a:defRPr>
                      </a:pPr>
                      <a:r>
                        <a:rPr sz="1500">
                          <a:sym typeface="Helvetica Neue"/>
                        </a:rPr>
                        <a:t>responsibility</a:t>
                      </a:r>
                      <a:endParaRPr sz="1500" b="1">
                        <a:solidFill>
                          <a:srgbClr val="FFFFFF"/>
                        </a:solidFill>
                        <a:latin typeface="Helvetica Neue"/>
                        <a:ea typeface="Helvetica Neue"/>
                        <a:cs typeface="Helvetica Neue"/>
                        <a:sym typeface="Helvetica Neue"/>
                      </a:endParaRPr>
                    </a:p>
                  </a:txBody>
                  <a:tcPr marL="35719" marR="35719" marT="35719" marB="35719" anchor="ctr" horzOverflow="overflow"/>
                </a:tc>
                <a:tc>
                  <a:txBody>
                    <a:bodyPr/>
                    <a:lstStyle/>
                    <a:p>
                      <a:pPr defTabSz="914400">
                        <a:tabLst>
                          <a:tab pos="1181100" algn="l"/>
                        </a:tabLst>
                        <a:defRPr sz="1800">
                          <a:solidFill>
                            <a:srgbClr val="000000"/>
                          </a:solidFill>
                        </a:defRPr>
                      </a:pPr>
                      <a:r>
                        <a:rPr sz="1500">
                          <a:sym typeface="Helvetica Neue"/>
                        </a:rPr>
                        <a:t>to</a:t>
                      </a:r>
                      <a:endParaRPr sz="1500" b="1">
                        <a:solidFill>
                          <a:srgbClr val="FFFFFF"/>
                        </a:solidFill>
                        <a:latin typeface="Helvetica Neue"/>
                        <a:ea typeface="Helvetica Neue"/>
                        <a:cs typeface="Helvetica Neue"/>
                        <a:sym typeface="Helvetica Neue"/>
                      </a:endParaRPr>
                    </a:p>
                  </a:txBody>
                  <a:tcPr marL="35719" marR="35719" marT="35719" marB="35719" anchor="ctr" horzOverflow="overflow"/>
                </a:tc>
                <a:extLst>
                  <a:ext uri="{0D108BD9-81ED-4DB2-BD59-A6C34878D82A}">
                    <a16:rowId xmlns:a16="http://schemas.microsoft.com/office/drawing/2014/main" val="10000"/>
                  </a:ext>
                </a:extLst>
              </a:tr>
              <a:tr h="591748">
                <a:tc>
                  <a:txBody>
                    <a:bodyPr/>
                    <a:lstStyle/>
                    <a:p>
                      <a:pPr defTabSz="914400">
                        <a:tabLst>
                          <a:tab pos="1181100" algn="l"/>
                        </a:tabLst>
                        <a:defRPr sz="1800">
                          <a:solidFill>
                            <a:srgbClr val="000000"/>
                          </a:solidFill>
                        </a:defRPr>
                      </a:pPr>
                      <a:r>
                        <a:rPr sz="1500">
                          <a:sym typeface="Helvetica Neue Medium"/>
                        </a:rPr>
                        <a:t>abandon</a:t>
                      </a:r>
                      <a:endParaRPr sz="1500">
                        <a:solidFill>
                          <a:srgbClr val="FFFFFF"/>
                        </a:solidFill>
                        <a:sym typeface="Helvetica Neue Medium"/>
                      </a:endParaRPr>
                    </a:p>
                  </a:txBody>
                  <a:tcPr marL="35719" marR="35719" marT="35719" marB="35719" anchor="ctr" horzOverflow="overflow"/>
                </a:tc>
                <a:tc>
                  <a:txBody>
                    <a:bodyPr/>
                    <a:lstStyle/>
                    <a:p>
                      <a:pPr defTabSz="914400">
                        <a:defRPr sz="1800"/>
                      </a:pPr>
                      <a:r>
                        <a:rPr sz="1500"/>
                        <a:t>1</a:t>
                      </a:r>
                    </a:p>
                  </a:txBody>
                  <a:tcPr marL="35719" marR="35719" marT="35719" marB="35719" anchor="ctr" horzOverflow="overflow"/>
                </a:tc>
                <a:tc>
                  <a:txBody>
                    <a:bodyPr/>
                    <a:lstStyle/>
                    <a:p>
                      <a:pPr defTabSz="914400">
                        <a:defRPr sz="1800"/>
                      </a:pPr>
                      <a:r>
                        <a:rPr sz="1500"/>
                        <a:t>1</a:t>
                      </a:r>
                    </a:p>
                  </a:txBody>
                  <a:tcPr marL="35719" marR="35719" marT="35719" marB="35719" anchor="ctr" horzOverflow="overflow"/>
                </a:tc>
                <a:tc>
                  <a:txBody>
                    <a:bodyPr/>
                    <a:lstStyle/>
                    <a:p>
                      <a:pPr defTabSz="914400">
                        <a:defRPr sz="1800"/>
                      </a:pPr>
                      <a:r>
                        <a:rPr sz="1500"/>
                        <a:t>1</a:t>
                      </a:r>
                    </a:p>
                  </a:txBody>
                  <a:tcPr marL="35719" marR="35719" marT="35719" marB="35719" anchor="ctr" horzOverflow="overflow"/>
                </a:tc>
                <a:tc>
                  <a:txBody>
                    <a:bodyPr/>
                    <a:lstStyle/>
                    <a:p>
                      <a:pPr defTabSz="914400">
                        <a:defRPr sz="1800"/>
                      </a:pPr>
                      <a:r>
                        <a:rPr sz="1500"/>
                        <a:t>2</a:t>
                      </a:r>
                    </a:p>
                  </a:txBody>
                  <a:tcPr marL="35719" marR="35719" marT="35719" marB="35719" anchor="ctr" horzOverflow="overflow"/>
                </a:tc>
                <a:tc>
                  <a:txBody>
                    <a:bodyPr/>
                    <a:lstStyle/>
                    <a:p>
                      <a:pPr defTabSz="914400">
                        <a:defRPr sz="1800"/>
                      </a:pPr>
                      <a:r>
                        <a:rPr sz="1500" dirty="0"/>
                        <a:t>3</a:t>
                      </a:r>
                    </a:p>
                  </a:txBody>
                  <a:tcPr marL="35719" marR="35719" marT="35719" marB="35719" anchor="ctr" horzOverflow="overflow"/>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19750699"/>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9" name="Screenshot 2018-06-07 13.53.24.png" descr="Screenshot 2018-06-07 13.53.24.png"/>
          <p:cNvPicPr>
            <a:picLocks noChangeAspect="1"/>
          </p:cNvPicPr>
          <p:nvPr/>
        </p:nvPicPr>
        <p:blipFill>
          <a:blip r:embed="rId2"/>
          <a:stretch>
            <a:fillRect/>
          </a:stretch>
        </p:blipFill>
        <p:spPr>
          <a:xfrm>
            <a:off x="1" y="-4046217"/>
            <a:ext cx="12191999" cy="12572996"/>
          </a:xfrm>
          <a:prstGeom prst="rect">
            <a:avLst/>
          </a:prstGeom>
          <a:ln w="12700">
            <a:miter lim="400000"/>
          </a:ln>
        </p:spPr>
      </p:pic>
    </p:spTree>
    <p:extLst>
      <p:ext uri="{BB962C8B-B14F-4D97-AF65-F5344CB8AC3E}">
        <p14:creationId xmlns:p14="http://schemas.microsoft.com/office/powerpoint/2010/main" val="111041825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nip Single Corner Rectangle 1">
            <a:extLst>
              <a:ext uri="{FF2B5EF4-FFF2-40B4-BE49-F238E27FC236}">
                <a16:creationId xmlns:a16="http://schemas.microsoft.com/office/drawing/2014/main" id="{A81A0454-283B-5340-8622-36B5D83E7A32}"/>
              </a:ext>
            </a:extLst>
          </p:cNvPr>
          <p:cNvSpPr/>
          <p:nvPr/>
        </p:nvSpPr>
        <p:spPr>
          <a:xfrm>
            <a:off x="1450849" y="4517174"/>
            <a:ext cx="9046463" cy="197570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0805" y="0"/>
                </a:lnTo>
                <a:lnTo>
                  <a:pt x="21600" y="3600"/>
                </a:lnTo>
                <a:lnTo>
                  <a:pt x="21600" y="21600"/>
                </a:lnTo>
                <a:lnTo>
                  <a:pt x="0" y="21600"/>
                </a:lnTo>
                <a:close/>
              </a:path>
            </a:pathLst>
          </a:custGeom>
          <a:solidFill>
            <a:srgbClr val="FFC000"/>
          </a:solidFill>
          <a:ln w="12700">
            <a:solidFill>
              <a:srgbClr val="FFC000"/>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sz="2200" dirty="0">
              <a:highlight>
                <a:srgbClr val="FFFF00"/>
              </a:highlight>
            </a:endParaRPr>
          </a:p>
        </p:txBody>
      </p:sp>
      <p:sp>
        <p:nvSpPr>
          <p:cNvPr id="476" name="Context windows"/>
          <p:cNvSpPr txBox="1">
            <a:spLocks noGrp="1"/>
          </p:cNvSpPr>
          <p:nvPr>
            <p:ph type="title"/>
          </p:nvPr>
        </p:nvSpPr>
        <p:spPr>
          <a:prstGeom prst="rect">
            <a:avLst/>
          </a:prstGeom>
        </p:spPr>
        <p:txBody>
          <a:bodyPr/>
          <a:lstStyle/>
          <a:p>
            <a:r>
              <a:t>Context windows</a:t>
            </a:r>
          </a:p>
        </p:txBody>
      </p:sp>
      <p:sp>
        <p:nvSpPr>
          <p:cNvPr id="477" name="Occur in a window of +/- 2 words, in the same sentence, in the same document…"/>
          <p:cNvSpPr txBox="1">
            <a:spLocks noGrp="1"/>
          </p:cNvSpPr>
          <p:nvPr>
            <p:ph type="body" idx="1"/>
          </p:nvPr>
        </p:nvSpPr>
        <p:spPr>
          <a:prstGeom prst="rect">
            <a:avLst/>
          </a:prstGeom>
        </p:spPr>
        <p:txBody>
          <a:bodyPr>
            <a:noAutofit/>
          </a:bodyPr>
          <a:lstStyle/>
          <a:p>
            <a:pPr marL="296901" lvl="1" indent="0" defTabSz="390213">
              <a:spcBef>
                <a:spcPts val="2742"/>
              </a:spcBef>
              <a:buNone/>
              <a:defRPr sz="3040"/>
            </a:pPr>
            <a:r>
              <a:rPr sz="2400" dirty="0"/>
              <a:t>Occur in a window of +/- 2 words, in the same sentence, in the same document</a:t>
            </a:r>
          </a:p>
          <a:p>
            <a:pPr marL="296901" lvl="1" indent="0" defTabSz="390213">
              <a:spcBef>
                <a:spcPts val="2742"/>
              </a:spcBef>
              <a:buNone/>
              <a:defRPr sz="3040"/>
            </a:pPr>
            <a:r>
              <a:rPr sz="2400" dirty="0"/>
              <a:t>Instead of window of words use more complex contexts: dependency patters.  Subj-of-verb, adj-mod, obj-of-verb</a:t>
            </a:r>
          </a:p>
          <a:p>
            <a:pPr marL="296901" lvl="1" indent="0" defTabSz="390213">
              <a:spcBef>
                <a:spcPts val="2742"/>
              </a:spcBef>
              <a:buNone/>
              <a:defRPr sz="3040"/>
            </a:pPr>
            <a:r>
              <a:rPr sz="2400" dirty="0"/>
              <a:t>Languages have long distance dependencies </a:t>
            </a:r>
            <a:br>
              <a:rPr sz="2400" dirty="0"/>
            </a:br>
            <a:br>
              <a:rPr sz="2400" dirty="0"/>
            </a:br>
            <a:r>
              <a:rPr sz="2400" i="1" dirty="0">
                <a:ea typeface="Helvetica"/>
                <a:cs typeface="Helvetica"/>
                <a:sym typeface="Helvetica"/>
              </a:rPr>
              <a:t>The </a:t>
            </a:r>
            <a:r>
              <a:rPr sz="2400" b="1" i="1" dirty="0">
                <a:ea typeface="Helvetica"/>
                <a:cs typeface="Helvetica"/>
                <a:sym typeface="Helvetica"/>
              </a:rPr>
              <a:t>pictures are</a:t>
            </a:r>
            <a:r>
              <a:rPr sz="2400" i="1" dirty="0">
                <a:ea typeface="Helvetica"/>
                <a:cs typeface="Helvetica"/>
                <a:sym typeface="Helvetica"/>
              </a:rPr>
              <a:t> beautiful.</a:t>
            </a:r>
            <a:br>
              <a:rPr lang="en-US" sz="2400" i="1" dirty="0">
                <a:ea typeface="Helvetica"/>
                <a:cs typeface="Helvetica"/>
                <a:sym typeface="Helvetica"/>
              </a:rPr>
            </a:br>
            <a:br>
              <a:rPr sz="2400" i="1" dirty="0">
                <a:ea typeface="Helvetica"/>
                <a:cs typeface="Helvetica"/>
                <a:sym typeface="Helvetica"/>
              </a:rPr>
            </a:br>
            <a:r>
              <a:rPr sz="2400" i="1" dirty="0">
                <a:ea typeface="Helvetica"/>
                <a:cs typeface="Helvetica"/>
                <a:sym typeface="Helvetica"/>
              </a:rPr>
              <a:t>The </a:t>
            </a:r>
            <a:r>
              <a:rPr sz="2400" b="1" i="1" dirty="0">
                <a:ea typeface="Helvetica"/>
                <a:cs typeface="Helvetica"/>
                <a:sym typeface="Helvetica"/>
              </a:rPr>
              <a:t>pictures </a:t>
            </a:r>
            <a:r>
              <a:rPr sz="2400" i="1" dirty="0">
                <a:ea typeface="Helvetica"/>
                <a:cs typeface="Helvetica"/>
                <a:sym typeface="Helvetica"/>
              </a:rPr>
              <a:t>of the old man </a:t>
            </a:r>
            <a:r>
              <a:rPr sz="2400" b="1" i="1" dirty="0">
                <a:ea typeface="Helvetica"/>
                <a:cs typeface="Helvetica"/>
                <a:sym typeface="Helvetica"/>
              </a:rPr>
              <a:t>are</a:t>
            </a:r>
            <a:r>
              <a:rPr sz="2400" i="1" dirty="0">
                <a:ea typeface="Helvetica"/>
                <a:cs typeface="Helvetica"/>
                <a:sym typeface="Helvetica"/>
              </a:rPr>
              <a:t> beautiful.</a:t>
            </a:r>
            <a:br>
              <a:rPr lang="en-US" sz="2400" i="1" dirty="0">
                <a:ea typeface="Helvetica"/>
                <a:cs typeface="Helvetica"/>
                <a:sym typeface="Helvetica"/>
              </a:rPr>
            </a:br>
            <a:br>
              <a:rPr lang="en-US" sz="2400" i="1" dirty="0">
                <a:ea typeface="Helvetica"/>
                <a:cs typeface="Helvetica"/>
                <a:sym typeface="Helvetica"/>
              </a:rPr>
            </a:br>
            <a:r>
              <a:rPr sz="2400" i="1" dirty="0">
                <a:ea typeface="Helvetica"/>
                <a:cs typeface="Helvetica"/>
                <a:sym typeface="Helvetica"/>
              </a:rPr>
              <a:t>The </a:t>
            </a:r>
            <a:r>
              <a:rPr sz="2400" b="1" i="1" dirty="0">
                <a:ea typeface="Helvetica"/>
                <a:cs typeface="Helvetica"/>
                <a:sym typeface="Helvetica"/>
              </a:rPr>
              <a:t>pictures </a:t>
            </a:r>
            <a:r>
              <a:rPr sz="2400" i="1" dirty="0">
                <a:ea typeface="Helvetica"/>
                <a:cs typeface="Helvetica"/>
                <a:sym typeface="Helvetica"/>
              </a:rPr>
              <a:t>of the old man holding his grandchild </a:t>
            </a:r>
            <a:r>
              <a:rPr sz="2400" b="1" i="1" dirty="0">
                <a:ea typeface="Helvetica"/>
                <a:cs typeface="Helvetica"/>
                <a:sym typeface="Helvetica"/>
              </a:rPr>
              <a:t>are</a:t>
            </a:r>
            <a:r>
              <a:rPr sz="2400" i="1" dirty="0">
                <a:ea typeface="Helvetica"/>
                <a:cs typeface="Helvetica"/>
                <a:sym typeface="Helvetica"/>
              </a:rPr>
              <a:t> beautiful.</a:t>
            </a:r>
            <a:br>
              <a:rPr sz="2400" i="1" dirty="0">
                <a:latin typeface="Helvetica"/>
                <a:ea typeface="Helvetica"/>
                <a:cs typeface="Helvetica"/>
                <a:sym typeface="Helvetica"/>
              </a:rPr>
            </a:br>
            <a:endParaRPr sz="2400" i="1" dirty="0">
              <a:latin typeface="Helvetica"/>
              <a:ea typeface="Helvetica"/>
              <a:cs typeface="Helvetica"/>
              <a:sym typeface="Helvetica"/>
            </a:endParaRPr>
          </a:p>
        </p:txBody>
      </p:sp>
    </p:spTree>
    <p:extLst>
      <p:ext uri="{BB962C8B-B14F-4D97-AF65-F5344CB8AC3E}">
        <p14:creationId xmlns:p14="http://schemas.microsoft.com/office/powerpoint/2010/main" val="1588247296"/>
      </p:ext>
    </p:extLst>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2F3028"/>
        </a:solidFill>
        <a:effectLst/>
      </p:bgPr>
    </p:bg>
    <p:spTree>
      <p:nvGrpSpPr>
        <p:cNvPr id="1" name=""/>
        <p:cNvGrpSpPr/>
        <p:nvPr/>
      </p:nvGrpSpPr>
      <p:grpSpPr>
        <a:xfrm>
          <a:off x="0" y="0"/>
          <a:ext cx="0" cy="0"/>
          <a:chOff x="0" y="0"/>
          <a:chExt cx="0" cy="0"/>
        </a:xfrm>
      </p:grpSpPr>
      <p:pic>
        <p:nvPicPr>
          <p:cNvPr id="483" name="Screenshot 2018-06-07 20.08.13.png" descr="Screenshot 2018-06-07 20.08.13.png"/>
          <p:cNvPicPr>
            <a:picLocks noChangeAspect="1"/>
          </p:cNvPicPr>
          <p:nvPr/>
        </p:nvPicPr>
        <p:blipFill>
          <a:blip r:embed="rId2"/>
          <a:stretch>
            <a:fillRect/>
          </a:stretch>
        </p:blipFill>
        <p:spPr>
          <a:xfrm>
            <a:off x="-1" y="3771901"/>
            <a:ext cx="12435061" cy="3371118"/>
          </a:xfrm>
          <a:prstGeom prst="rect">
            <a:avLst/>
          </a:prstGeom>
          <a:ln w="12700">
            <a:miter lim="400000"/>
          </a:ln>
        </p:spPr>
      </p:pic>
      <p:pic>
        <p:nvPicPr>
          <p:cNvPr id="482" name="Screenshot 2018-06-07 20.07.05.png" descr="Screenshot 2018-06-07 20.07.05.png"/>
          <p:cNvPicPr>
            <a:picLocks noChangeAspect="1"/>
          </p:cNvPicPr>
          <p:nvPr/>
        </p:nvPicPr>
        <p:blipFill>
          <a:blip r:embed="rId3"/>
          <a:stretch>
            <a:fillRect/>
          </a:stretch>
        </p:blipFill>
        <p:spPr>
          <a:xfrm>
            <a:off x="1035599" y="1138843"/>
            <a:ext cx="11192522" cy="3371117"/>
          </a:xfrm>
          <a:prstGeom prst="rect">
            <a:avLst/>
          </a:prstGeom>
          <a:ln w="12700">
            <a:miter lim="400000"/>
          </a:ln>
          <a:effectLst/>
        </p:spPr>
      </p:pic>
      <p:sp>
        <p:nvSpPr>
          <p:cNvPr id="3" name="Rectangle 2">
            <a:extLst>
              <a:ext uri="{FF2B5EF4-FFF2-40B4-BE49-F238E27FC236}">
                <a16:creationId xmlns:a16="http://schemas.microsoft.com/office/drawing/2014/main" id="{4D24B461-08FD-A941-8059-2C1913F020D5}"/>
              </a:ext>
            </a:extLst>
          </p:cNvPr>
          <p:cNvSpPr/>
          <p:nvPr/>
        </p:nvSpPr>
        <p:spPr>
          <a:xfrm>
            <a:off x="1219200" y="-166222"/>
            <a:ext cx="838200" cy="4602200"/>
          </a:xfrm>
          <a:prstGeom prst="rect">
            <a:avLst/>
          </a:prstGeom>
          <a:solidFill>
            <a:srgbClr val="2F30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81" name="Screenshot 2018-06-07 20.08.45.png" descr="Screenshot 2018-06-07 20.08.45.png"/>
          <p:cNvPicPr>
            <a:picLocks noChangeAspect="1"/>
          </p:cNvPicPr>
          <p:nvPr/>
        </p:nvPicPr>
        <p:blipFill>
          <a:blip r:embed="rId4"/>
          <a:srcRect l="1435" t="717" b="717"/>
          <a:stretch>
            <a:fillRect/>
          </a:stretch>
        </p:blipFill>
        <p:spPr>
          <a:xfrm>
            <a:off x="3419856" y="-411258"/>
            <a:ext cx="10607040" cy="2150293"/>
          </a:xfrm>
          <a:prstGeom prst="rect">
            <a:avLst/>
          </a:prstGeom>
          <a:ln w="12700">
            <a:miter lim="400000"/>
          </a:ln>
          <a:effectLst/>
        </p:spPr>
      </p:pic>
    </p:spTree>
    <p:extLst>
      <p:ext uri="{BB962C8B-B14F-4D97-AF65-F5344CB8AC3E}">
        <p14:creationId xmlns:p14="http://schemas.microsoft.com/office/powerpoint/2010/main" val="329007607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490CC1-50CE-6948-B82E-EEC4D2FDF4F9}"/>
              </a:ext>
            </a:extLst>
          </p:cNvPr>
          <p:cNvSpPr>
            <a:spLocks noGrp="1"/>
          </p:cNvSpPr>
          <p:nvPr>
            <p:ph type="title"/>
          </p:nvPr>
        </p:nvSpPr>
        <p:spPr/>
        <p:txBody>
          <a:bodyPr/>
          <a:lstStyle/>
          <a:p>
            <a:r>
              <a:rPr lang="en-US" dirty="0"/>
              <a:t>Using syntax to define a word’s context</a:t>
            </a:r>
          </a:p>
        </p:txBody>
      </p:sp>
      <p:sp>
        <p:nvSpPr>
          <p:cNvPr id="3" name="Text Placeholder 2">
            <a:extLst>
              <a:ext uri="{FF2B5EF4-FFF2-40B4-BE49-F238E27FC236}">
                <a16:creationId xmlns:a16="http://schemas.microsoft.com/office/drawing/2014/main" id="{1E3A2231-71BC-9A45-BD9C-DC57DEAA0CED}"/>
              </a:ext>
            </a:extLst>
          </p:cNvPr>
          <p:cNvSpPr>
            <a:spLocks noGrp="1"/>
          </p:cNvSpPr>
          <p:nvPr>
            <p:ph type="body" idx="1"/>
          </p:nvPr>
        </p:nvSpPr>
        <p:spPr/>
        <p:txBody>
          <a:bodyPr/>
          <a:lstStyle/>
          <a:p>
            <a:r>
              <a:rPr lang="en-US" dirty="0" err="1"/>
              <a:t>Zellig</a:t>
            </a:r>
            <a:r>
              <a:rPr lang="en-US" dirty="0"/>
              <a:t> Harris (1968) “The meaning of entities, and the meaning of grammatical relations among them, is related to the restriction of combinations of these entities relative to other entities”</a:t>
            </a:r>
          </a:p>
          <a:p>
            <a:endParaRPr lang="en-US" dirty="0"/>
          </a:p>
          <a:p>
            <a:r>
              <a:rPr lang="en-US" dirty="0"/>
              <a:t>Duty and Responsibility have similar syntactic distributions</a:t>
            </a:r>
          </a:p>
          <a:p>
            <a:endParaRPr lang="en-US" dirty="0"/>
          </a:p>
          <a:p>
            <a:endParaRPr lang="en-US" dirty="0"/>
          </a:p>
        </p:txBody>
      </p:sp>
      <p:graphicFrame>
        <p:nvGraphicFramePr>
          <p:cNvPr id="6" name="Table">
            <a:extLst>
              <a:ext uri="{FF2B5EF4-FFF2-40B4-BE49-F238E27FC236}">
                <a16:creationId xmlns:a16="http://schemas.microsoft.com/office/drawing/2014/main" id="{14B728A0-DB98-F244-9AE4-78FF1E70FE0F}"/>
              </a:ext>
            </a:extLst>
          </p:cNvPr>
          <p:cNvGraphicFramePr/>
          <p:nvPr/>
        </p:nvGraphicFramePr>
        <p:xfrm>
          <a:off x="2302011" y="4557150"/>
          <a:ext cx="7587976" cy="1948488"/>
        </p:xfrm>
        <a:graphic>
          <a:graphicData uri="http://schemas.openxmlformats.org/drawingml/2006/table">
            <a:tbl>
              <a:tblPr firstCol="1"/>
              <a:tblGrid>
                <a:gridCol w="3018510">
                  <a:extLst>
                    <a:ext uri="{9D8B030D-6E8A-4147-A177-3AD203B41FA5}">
                      <a16:colId xmlns:a16="http://schemas.microsoft.com/office/drawing/2014/main" val="20000"/>
                    </a:ext>
                  </a:extLst>
                </a:gridCol>
                <a:gridCol w="4569466">
                  <a:extLst>
                    <a:ext uri="{9D8B030D-6E8A-4147-A177-3AD203B41FA5}">
                      <a16:colId xmlns:a16="http://schemas.microsoft.com/office/drawing/2014/main" val="20001"/>
                    </a:ext>
                  </a:extLst>
                </a:gridCol>
              </a:tblGrid>
              <a:tr h="971550">
                <a:tc>
                  <a:txBody>
                    <a:bodyPr/>
                    <a:lstStyle/>
                    <a:p>
                      <a:pPr defTabSz="914400">
                        <a:tabLst>
                          <a:tab pos="1181100" algn="l"/>
                        </a:tabLst>
                        <a:defRPr sz="1800">
                          <a:solidFill>
                            <a:srgbClr val="000000"/>
                          </a:solidFill>
                        </a:defRPr>
                      </a:pPr>
                      <a:r>
                        <a:rPr sz="2000" baseline="0" dirty="0">
                          <a:solidFill>
                            <a:schemeClr val="tx1"/>
                          </a:solidFill>
                          <a:latin typeface="Helvetica Light"/>
                          <a:ea typeface="Helvetica Light"/>
                          <a:cs typeface="Helvetica Light"/>
                          <a:sym typeface="Helvetica Light"/>
                        </a:rPr>
                        <a:t>Modified by adjectives</a:t>
                      </a:r>
                    </a:p>
                  </a:txBody>
                  <a:tcPr marL="35719" marR="35719" marT="35719" marB="35719" anchor="ctr" horzOverflow="overflow"/>
                </a:tc>
                <a:tc>
                  <a:txBody>
                    <a:bodyPr/>
                    <a:lstStyle/>
                    <a:p>
                      <a:pPr defTabSz="914400">
                        <a:defRPr sz="1800"/>
                      </a:pPr>
                      <a:r>
                        <a:rPr sz="2000" baseline="0">
                          <a:solidFill>
                            <a:schemeClr val="tx1"/>
                          </a:solidFill>
                          <a:latin typeface="Helvetica Light"/>
                          <a:ea typeface="Helvetica Light"/>
                          <a:cs typeface="Helvetica Light"/>
                          <a:sym typeface="Helvetica Light"/>
                        </a:rPr>
                        <a:t>additional, administrative, assumed, collective, congressional, constitutional …</a:t>
                      </a:r>
                    </a:p>
                  </a:txBody>
                  <a:tcPr marL="35719" marR="35719" marT="35719" marB="35719" anchor="ctr" horzOverflow="overflow">
                    <a:lnR w="12700">
                      <a:solidFill>
                        <a:srgbClr val="5D5D5D"/>
                      </a:solidFill>
                      <a:miter lim="400000"/>
                    </a:lnR>
                    <a:lnT w="12700">
                      <a:solidFill>
                        <a:srgbClr val="606060"/>
                      </a:solidFill>
                      <a:miter lim="400000"/>
                    </a:lnT>
                  </a:tcPr>
                </a:tc>
                <a:extLst>
                  <a:ext uri="{0D108BD9-81ED-4DB2-BD59-A6C34878D82A}">
                    <a16:rowId xmlns:a16="http://schemas.microsoft.com/office/drawing/2014/main" val="10000"/>
                  </a:ext>
                </a:extLst>
              </a:tr>
              <a:tr h="962650">
                <a:tc>
                  <a:txBody>
                    <a:bodyPr/>
                    <a:lstStyle/>
                    <a:p>
                      <a:pPr defTabSz="914400">
                        <a:tabLst>
                          <a:tab pos="1181100" algn="l"/>
                        </a:tabLst>
                        <a:defRPr sz="1800">
                          <a:solidFill>
                            <a:srgbClr val="000000"/>
                          </a:solidFill>
                        </a:defRPr>
                      </a:pPr>
                      <a:r>
                        <a:rPr sz="2000" baseline="0">
                          <a:solidFill>
                            <a:schemeClr val="tx1"/>
                          </a:solidFill>
                          <a:latin typeface="Helvetica Light"/>
                          <a:ea typeface="Helvetica Light"/>
                          <a:cs typeface="Helvetica Light"/>
                          <a:sym typeface="Helvetica Light"/>
                        </a:rPr>
                        <a:t>Object of verbs</a:t>
                      </a:r>
                    </a:p>
                  </a:txBody>
                  <a:tcPr marL="35719" marR="35719" marT="35719" marB="35719" anchor="ctr" horzOverflow="overflow"/>
                </a:tc>
                <a:tc>
                  <a:txBody>
                    <a:bodyPr/>
                    <a:lstStyle/>
                    <a:p>
                      <a:pPr defTabSz="914400">
                        <a:defRPr sz="1800"/>
                      </a:pPr>
                      <a:r>
                        <a:rPr sz="2000" baseline="0" dirty="0">
                          <a:solidFill>
                            <a:schemeClr val="tx1"/>
                          </a:solidFill>
                          <a:latin typeface="Helvetica Light"/>
                          <a:ea typeface="Helvetica Light"/>
                          <a:cs typeface="Helvetica Light"/>
                          <a:sym typeface="Helvetica Light"/>
                        </a:rPr>
                        <a:t>assert, assign, assume, attend to, avoid, become, breach..</a:t>
                      </a:r>
                    </a:p>
                  </a:txBody>
                  <a:tcPr marL="35719" marR="35719" marT="35719" marB="35719" anchor="ctr" horzOverflow="overflow">
                    <a:lnR w="12700">
                      <a:solidFill>
                        <a:srgbClr val="5D5D5D"/>
                      </a:solidFill>
                      <a:miter lim="400000"/>
                    </a:lnR>
                    <a:lnB w="12700">
                      <a:solidFill>
                        <a:srgbClr val="606060"/>
                      </a:solidFill>
                      <a:miter lim="400000"/>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3845680352"/>
      </p:ext>
    </p:extLst>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3" name="Alternates to counts"/>
          <p:cNvSpPr txBox="1">
            <a:spLocks noGrp="1"/>
          </p:cNvSpPr>
          <p:nvPr>
            <p:ph type="title"/>
          </p:nvPr>
        </p:nvSpPr>
        <p:spPr>
          <a:prstGeom prst="rect">
            <a:avLst/>
          </a:prstGeom>
        </p:spPr>
        <p:txBody>
          <a:bodyPr/>
          <a:lstStyle/>
          <a:p>
            <a:r>
              <a:rPr dirty="0"/>
              <a:t>Alternates to counts</a:t>
            </a:r>
          </a:p>
        </p:txBody>
      </p:sp>
      <p:sp>
        <p:nvSpPr>
          <p:cNvPr id="494" name="Raw word frequency is not a great measure of association between words. It’s very skewed “the” and “of” are very frequent, but maybe not the most discriminative…"/>
          <p:cNvSpPr txBox="1">
            <a:spLocks noGrp="1"/>
          </p:cNvSpPr>
          <p:nvPr>
            <p:ph idx="1"/>
          </p:nvPr>
        </p:nvSpPr>
        <p:spPr>
          <a:prstGeom prst="rect">
            <a:avLst/>
          </a:prstGeom>
        </p:spPr>
        <p:txBody>
          <a:bodyPr/>
          <a:lstStyle/>
          <a:p>
            <a:r>
              <a:t>Raw word frequency is not a great measure of association between words. It’s very skewed “the” and “of” are very frequent, but maybe not the most discriminative</a:t>
            </a:r>
          </a:p>
          <a:p>
            <a:r>
              <a:t>We’d rather have a measure that asks whether a context word is particularly informative about the target word.</a:t>
            </a:r>
          </a:p>
          <a:p>
            <a:r>
              <a:t>Instead of raw counts, it’s common to transform vectors using TF-IDF or PPMI</a:t>
            </a:r>
          </a:p>
        </p:txBody>
      </p:sp>
    </p:spTree>
    <p:extLst>
      <p:ext uri="{BB962C8B-B14F-4D97-AF65-F5344CB8AC3E}">
        <p14:creationId xmlns:p14="http://schemas.microsoft.com/office/powerpoint/2010/main" val="42635916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8" name="TF-IDF"/>
          <p:cNvSpPr txBox="1">
            <a:spLocks noGrp="1"/>
          </p:cNvSpPr>
          <p:nvPr>
            <p:ph type="title"/>
          </p:nvPr>
        </p:nvSpPr>
        <p:spPr>
          <a:prstGeom prst="rect">
            <a:avLst/>
          </a:prstGeom>
        </p:spPr>
        <p:txBody>
          <a:bodyPr/>
          <a:lstStyle/>
          <a:p>
            <a:r>
              <a:t>TF-IDF</a:t>
            </a:r>
          </a:p>
        </p:txBody>
      </p:sp>
      <p:sp>
        <p:nvSpPr>
          <p:cNvPr id="499" name="Term frequency * inverse document frequency"/>
          <p:cNvSpPr txBox="1">
            <a:spLocks noGrp="1"/>
          </p:cNvSpPr>
          <p:nvPr>
            <p:ph type="body" idx="1"/>
          </p:nvPr>
        </p:nvSpPr>
        <p:spPr>
          <a:prstGeom prst="rect">
            <a:avLst/>
          </a:prstGeom>
        </p:spPr>
        <p:txBody>
          <a:bodyPr anchor="t"/>
          <a:lstStyle/>
          <a:p>
            <a:pPr algn="ctr">
              <a:buSzTx/>
              <a:defRPr sz="4000"/>
            </a:pPr>
            <a:r>
              <a:rPr i="1" dirty="0">
                <a:latin typeface="Helvetica"/>
                <a:ea typeface="Helvetica"/>
                <a:cs typeface="Helvetica"/>
                <a:sym typeface="Helvetica"/>
              </a:rPr>
              <a:t>Term frequency</a:t>
            </a:r>
            <a:r>
              <a:rPr dirty="0"/>
              <a:t> * </a:t>
            </a:r>
            <a:r>
              <a:rPr i="1" dirty="0">
                <a:latin typeface="Helvetica"/>
                <a:ea typeface="Helvetica"/>
                <a:cs typeface="Helvetica"/>
                <a:sym typeface="Helvetica"/>
              </a:rPr>
              <a:t>inverse document frequency</a:t>
            </a:r>
          </a:p>
        </p:txBody>
      </p:sp>
      <p:pic>
        <p:nvPicPr>
          <p:cNvPr id="500" name="Line Line" descr="Line Line"/>
          <p:cNvPicPr>
            <a:picLocks/>
          </p:cNvPicPr>
          <p:nvPr/>
        </p:nvPicPr>
        <p:blipFill>
          <a:blip r:embed="rId3"/>
          <a:stretch>
            <a:fillRect/>
          </a:stretch>
        </p:blipFill>
        <p:spPr>
          <a:xfrm rot="17941208">
            <a:off x="2780632" y="2755742"/>
            <a:ext cx="1269773" cy="396263"/>
          </a:xfrm>
          <a:prstGeom prst="rect">
            <a:avLst/>
          </a:prstGeom>
        </p:spPr>
      </p:pic>
      <p:pic>
        <p:nvPicPr>
          <p:cNvPr id="502" name="Line Line" descr="Line Line"/>
          <p:cNvPicPr>
            <a:picLocks/>
          </p:cNvPicPr>
          <p:nvPr/>
        </p:nvPicPr>
        <p:blipFill>
          <a:blip r:embed="rId4"/>
          <a:stretch>
            <a:fillRect/>
          </a:stretch>
        </p:blipFill>
        <p:spPr>
          <a:xfrm rot="14380690">
            <a:off x="7732419" y="3407034"/>
            <a:ext cx="1073929" cy="396264"/>
          </a:xfrm>
          <a:prstGeom prst="rect">
            <a:avLst/>
          </a:prstGeom>
        </p:spPr>
      </p:pic>
      <p:sp>
        <p:nvSpPr>
          <p:cNvPr id="504" name="How often a…"/>
          <p:cNvSpPr txBox="1"/>
          <p:nvPr/>
        </p:nvSpPr>
        <p:spPr>
          <a:xfrm>
            <a:off x="1851795" y="3585423"/>
            <a:ext cx="3524299" cy="12405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pPr>
              <a:defRPr sz="3600" b="0">
                <a:latin typeface="Chalkduster"/>
                <a:ea typeface="Chalkduster"/>
                <a:cs typeface="Chalkduster"/>
                <a:sym typeface="Chalkduster"/>
              </a:defRPr>
            </a:pPr>
            <a:r>
              <a:rPr sz="2531" dirty="0"/>
              <a:t>How often a </a:t>
            </a:r>
          </a:p>
          <a:p>
            <a:pPr>
              <a:defRPr sz="3600" b="0">
                <a:latin typeface="Chalkduster"/>
                <a:ea typeface="Chalkduster"/>
                <a:cs typeface="Chalkduster"/>
                <a:sym typeface="Chalkduster"/>
              </a:defRPr>
            </a:pPr>
            <a:r>
              <a:rPr sz="2531" dirty="0"/>
              <a:t>word occurred in </a:t>
            </a:r>
          </a:p>
          <a:p>
            <a:pPr>
              <a:defRPr sz="3600" b="0">
                <a:latin typeface="Chalkduster"/>
                <a:ea typeface="Chalkduster"/>
                <a:cs typeface="Chalkduster"/>
                <a:sym typeface="Chalkduster"/>
              </a:defRPr>
            </a:pPr>
            <a:r>
              <a:rPr sz="2531" dirty="0"/>
              <a:t>a document</a:t>
            </a:r>
          </a:p>
        </p:txBody>
      </p:sp>
      <p:sp>
        <p:nvSpPr>
          <p:cNvPr id="505" name="1 over the number…"/>
          <p:cNvSpPr txBox="1"/>
          <p:nvPr/>
        </p:nvSpPr>
        <p:spPr>
          <a:xfrm>
            <a:off x="6747141" y="4150537"/>
            <a:ext cx="3937425" cy="12405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pPr>
              <a:defRPr sz="3600" b="0">
                <a:latin typeface="Chalkduster"/>
                <a:ea typeface="Chalkduster"/>
                <a:cs typeface="Chalkduster"/>
                <a:sym typeface="Chalkduster"/>
              </a:defRPr>
            </a:pPr>
            <a:r>
              <a:rPr sz="2531" dirty="0"/>
              <a:t>1 over the number</a:t>
            </a:r>
          </a:p>
          <a:p>
            <a:pPr>
              <a:defRPr sz="3600" b="0">
                <a:latin typeface="Chalkduster"/>
                <a:ea typeface="Chalkduster"/>
                <a:cs typeface="Chalkduster"/>
                <a:sym typeface="Chalkduster"/>
              </a:defRPr>
            </a:pPr>
            <a:r>
              <a:rPr sz="2531" dirty="0"/>
              <a:t>of documents that it</a:t>
            </a:r>
          </a:p>
          <a:p>
            <a:pPr>
              <a:defRPr sz="3600" b="0">
                <a:latin typeface="Chalkduster"/>
                <a:ea typeface="Chalkduster"/>
                <a:cs typeface="Chalkduster"/>
                <a:sym typeface="Chalkduster"/>
              </a:defRPr>
            </a:pPr>
            <a:r>
              <a:rPr sz="2531" dirty="0"/>
              <a:t>occurred in</a:t>
            </a:r>
          </a:p>
        </p:txBody>
      </p:sp>
    </p:spTree>
    <p:extLst>
      <p:ext uri="{BB962C8B-B14F-4D97-AF65-F5344CB8AC3E}">
        <p14:creationId xmlns:p14="http://schemas.microsoft.com/office/powerpoint/2010/main" val="288732421"/>
      </p:ext>
    </p:extLst>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9" name="Sparse v. Dense Vectors"/>
          <p:cNvSpPr txBox="1">
            <a:spLocks noGrp="1"/>
          </p:cNvSpPr>
          <p:nvPr>
            <p:ph type="title"/>
          </p:nvPr>
        </p:nvSpPr>
        <p:spPr>
          <a:prstGeom prst="rect">
            <a:avLst/>
          </a:prstGeom>
        </p:spPr>
        <p:txBody>
          <a:bodyPr>
            <a:normAutofit fontScale="90000"/>
          </a:bodyPr>
          <a:lstStyle>
            <a:lvl1pPr defTabSz="578358">
              <a:defRPr sz="7919"/>
            </a:lvl1pPr>
          </a:lstStyle>
          <a:p>
            <a:r>
              <a:rPr sz="5000" dirty="0"/>
              <a:t>Sparse v. Dense Vectors</a:t>
            </a:r>
          </a:p>
        </p:txBody>
      </p:sp>
      <p:sp>
        <p:nvSpPr>
          <p:cNvPr id="510" name="Co-occurrence matrix (weighted by TF-IDF or mutual information)…"/>
          <p:cNvSpPr txBox="1">
            <a:spLocks noGrp="1"/>
          </p:cNvSpPr>
          <p:nvPr>
            <p:ph idx="1"/>
          </p:nvPr>
        </p:nvSpPr>
        <p:spPr>
          <a:prstGeom prst="rect">
            <a:avLst/>
          </a:prstGeom>
        </p:spPr>
        <p:txBody>
          <a:bodyPr/>
          <a:lstStyle/>
          <a:p>
            <a:r>
              <a:rPr dirty="0"/>
              <a:t>Co-occurrence matrix (weighted by TF-IDF or mutual information) </a:t>
            </a:r>
          </a:p>
          <a:p>
            <a:pPr lvl="1"/>
            <a:r>
              <a:rPr b="1" dirty="0">
                <a:latin typeface="Helvetica"/>
                <a:ea typeface="Helvetica"/>
                <a:cs typeface="Helvetica"/>
                <a:sym typeface="Helvetica"/>
              </a:rPr>
              <a:t>Long</a:t>
            </a:r>
            <a:r>
              <a:rPr dirty="0"/>
              <a:t> (length |V| = 50,000+)</a:t>
            </a:r>
          </a:p>
          <a:p>
            <a:pPr lvl="1"/>
            <a:r>
              <a:rPr b="1" dirty="0">
                <a:latin typeface="Helvetica"/>
                <a:ea typeface="Helvetica"/>
                <a:cs typeface="Helvetica"/>
                <a:sym typeface="Helvetica"/>
              </a:rPr>
              <a:t>Sparse</a:t>
            </a:r>
            <a:r>
              <a:rPr dirty="0"/>
              <a:t> (most elements are zeros)</a:t>
            </a:r>
          </a:p>
          <a:p>
            <a:r>
              <a:rPr dirty="0"/>
              <a:t>Alternative: learn vectors that are</a:t>
            </a:r>
          </a:p>
          <a:p>
            <a:pPr lvl="1"/>
            <a:r>
              <a:rPr b="1" dirty="0">
                <a:latin typeface="Helvetica"/>
                <a:ea typeface="Helvetica"/>
                <a:cs typeface="Helvetica"/>
                <a:sym typeface="Helvetica"/>
              </a:rPr>
              <a:t>Short</a:t>
            </a:r>
            <a:r>
              <a:rPr dirty="0"/>
              <a:t> (length 200-1000)</a:t>
            </a:r>
          </a:p>
          <a:p>
            <a:pPr lvl="1"/>
            <a:r>
              <a:rPr b="1" dirty="0">
                <a:latin typeface="Helvetica"/>
                <a:ea typeface="Helvetica"/>
                <a:cs typeface="Helvetica"/>
                <a:sym typeface="Helvetica"/>
              </a:rPr>
              <a:t>Dense</a:t>
            </a:r>
            <a:r>
              <a:rPr dirty="0"/>
              <a:t> (most elements are non-zero)</a:t>
            </a:r>
          </a:p>
        </p:txBody>
      </p:sp>
    </p:spTree>
    <p:extLst>
      <p:ext uri="{BB962C8B-B14F-4D97-AF65-F5344CB8AC3E}">
        <p14:creationId xmlns:p14="http://schemas.microsoft.com/office/powerpoint/2010/main" val="21729270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79E3F-6FE7-554B-96F5-206D1878C114}"/>
              </a:ext>
            </a:extLst>
          </p:cNvPr>
          <p:cNvSpPr>
            <a:spLocks noGrp="1"/>
          </p:cNvSpPr>
          <p:nvPr>
            <p:ph type="title"/>
          </p:nvPr>
        </p:nvSpPr>
        <p:spPr/>
        <p:txBody>
          <a:bodyPr/>
          <a:lstStyle/>
          <a:p>
            <a:r>
              <a:rPr lang="en-US" dirty="0"/>
              <a:t>How do we get dense vectors?</a:t>
            </a:r>
          </a:p>
        </p:txBody>
      </p:sp>
      <p:sp>
        <p:nvSpPr>
          <p:cNvPr id="3" name="Text Placeholder 2">
            <a:extLst>
              <a:ext uri="{FF2B5EF4-FFF2-40B4-BE49-F238E27FC236}">
                <a16:creationId xmlns:a16="http://schemas.microsoft.com/office/drawing/2014/main" id="{49E8B9F0-06A1-644D-BC14-9A8EEA3ABCB3}"/>
              </a:ext>
            </a:extLst>
          </p:cNvPr>
          <p:cNvSpPr>
            <a:spLocks noGrp="1"/>
          </p:cNvSpPr>
          <p:nvPr>
            <p:ph type="body" idx="1"/>
          </p:nvPr>
        </p:nvSpPr>
        <p:spPr/>
        <p:txBody>
          <a:bodyPr>
            <a:normAutofit/>
          </a:bodyPr>
          <a:lstStyle/>
          <a:p>
            <a:r>
              <a:rPr lang="en-US" dirty="0"/>
              <a:t>One recipe: train a classifier!</a:t>
            </a:r>
          </a:p>
          <a:p>
            <a:endParaRPr lang="en-US" dirty="0"/>
          </a:p>
          <a:p>
            <a:r>
              <a:rPr lang="en-US" dirty="0"/>
              <a:t>1. Treat the target word and a neighboring context word as positive examples. </a:t>
            </a:r>
          </a:p>
          <a:p>
            <a:r>
              <a:rPr lang="en-US" dirty="0"/>
              <a:t>2. Randomly sample other words in the lexicon to get negative samples.</a:t>
            </a:r>
          </a:p>
          <a:p>
            <a:r>
              <a:rPr lang="en-US" dirty="0"/>
              <a:t>3. Use logistic regression to train a classifier to distinguish those two cases. </a:t>
            </a:r>
          </a:p>
          <a:p>
            <a:r>
              <a:rPr lang="en-US" dirty="0"/>
              <a:t>4. Use the weights as the embeddings. </a:t>
            </a:r>
          </a:p>
          <a:p>
            <a:endParaRPr lang="en-US" dirty="0"/>
          </a:p>
        </p:txBody>
      </p:sp>
    </p:spTree>
    <p:extLst>
      <p:ext uri="{BB962C8B-B14F-4D97-AF65-F5344CB8AC3E}">
        <p14:creationId xmlns:p14="http://schemas.microsoft.com/office/powerpoint/2010/main" val="3150798797"/>
      </p:ext>
    </p:extLst>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61D97-CAB9-7349-9CD8-64DFF3E16E79}"/>
              </a:ext>
            </a:extLst>
          </p:cNvPr>
          <p:cNvSpPr>
            <a:spLocks noGrp="1"/>
          </p:cNvSpPr>
          <p:nvPr>
            <p:ph type="title"/>
          </p:nvPr>
        </p:nvSpPr>
        <p:spPr/>
        <p:txBody>
          <a:bodyPr/>
          <a:lstStyle/>
          <a:p>
            <a:r>
              <a:rPr lang="en-US" dirty="0"/>
              <a:t>Word2Vec</a:t>
            </a:r>
          </a:p>
        </p:txBody>
      </p:sp>
      <p:sp>
        <p:nvSpPr>
          <p:cNvPr id="4" name="Content Placeholder 3">
            <a:extLst>
              <a:ext uri="{FF2B5EF4-FFF2-40B4-BE49-F238E27FC236}">
                <a16:creationId xmlns:a16="http://schemas.microsoft.com/office/drawing/2014/main" id="{D467493B-6286-2D4F-839D-73DE2D299856}"/>
              </a:ext>
            </a:extLst>
          </p:cNvPr>
          <p:cNvSpPr>
            <a:spLocks noGrp="1"/>
          </p:cNvSpPr>
          <p:nvPr>
            <p:ph sz="half" idx="1"/>
          </p:nvPr>
        </p:nvSpPr>
        <p:spPr/>
        <p:txBody>
          <a:bodyPr>
            <a:normAutofit/>
          </a:bodyPr>
          <a:lstStyle/>
          <a:p>
            <a:r>
              <a:rPr lang="en-US" dirty="0"/>
              <a:t>Learn embeddings as part of the process of word prediction.</a:t>
            </a:r>
          </a:p>
          <a:p>
            <a:r>
              <a:rPr lang="en-US" dirty="0"/>
              <a:t>Train a classifier to predict neighboring words</a:t>
            </a:r>
          </a:p>
          <a:p>
            <a:r>
              <a:rPr lang="en-US" dirty="0"/>
              <a:t>Inspired by neural net language models.</a:t>
            </a:r>
          </a:p>
          <a:p>
            <a:r>
              <a:rPr lang="en-US" dirty="0"/>
              <a:t>In so doing, learn dense embeddings for the words in the training corpus.</a:t>
            </a:r>
          </a:p>
          <a:p>
            <a:endParaRPr lang="en-US" dirty="0"/>
          </a:p>
        </p:txBody>
      </p:sp>
      <p:sp>
        <p:nvSpPr>
          <p:cNvPr id="5" name="Content Placeholder 4">
            <a:extLst>
              <a:ext uri="{FF2B5EF4-FFF2-40B4-BE49-F238E27FC236}">
                <a16:creationId xmlns:a16="http://schemas.microsoft.com/office/drawing/2014/main" id="{FA508AF9-11DA-E74E-8CFD-03AD3BB02BDA}"/>
              </a:ext>
            </a:extLst>
          </p:cNvPr>
          <p:cNvSpPr>
            <a:spLocks noGrp="1"/>
          </p:cNvSpPr>
          <p:nvPr>
            <p:ph sz="half" idx="2"/>
          </p:nvPr>
        </p:nvSpPr>
        <p:spPr/>
        <p:txBody>
          <a:bodyPr>
            <a:normAutofit/>
          </a:bodyPr>
          <a:lstStyle/>
          <a:p>
            <a:endParaRPr lang="en-US" dirty="0"/>
          </a:p>
          <a:p>
            <a:endParaRPr lang="en-US" dirty="0"/>
          </a:p>
          <a:p>
            <a:r>
              <a:rPr lang="en-US" dirty="0"/>
              <a:t>Advantages:</a:t>
            </a:r>
          </a:p>
          <a:p>
            <a:r>
              <a:rPr lang="en-US" dirty="0"/>
              <a:t>Fast, easy to train (much faster than SVD)</a:t>
            </a:r>
          </a:p>
          <a:p>
            <a:r>
              <a:rPr lang="en-US" dirty="0"/>
              <a:t>Available online in the word2vec package Including sets of pretrained embeddings!</a:t>
            </a:r>
          </a:p>
          <a:p>
            <a:endParaRPr lang="en-US" dirty="0"/>
          </a:p>
          <a:p>
            <a:endParaRPr lang="en-US" dirty="0"/>
          </a:p>
          <a:p>
            <a:endParaRPr lang="en-US" dirty="0"/>
          </a:p>
          <a:p>
            <a:endParaRPr lang="en-US" dirty="0"/>
          </a:p>
        </p:txBody>
      </p:sp>
      <p:sp>
        <p:nvSpPr>
          <p:cNvPr id="6" name="Rectangle 5">
            <a:extLst>
              <a:ext uri="{FF2B5EF4-FFF2-40B4-BE49-F238E27FC236}">
                <a16:creationId xmlns:a16="http://schemas.microsoft.com/office/drawing/2014/main" id="{53F28240-F451-4E40-85D8-6190AA92148D}"/>
              </a:ext>
            </a:extLst>
          </p:cNvPr>
          <p:cNvSpPr/>
          <p:nvPr/>
        </p:nvSpPr>
        <p:spPr>
          <a:xfrm>
            <a:off x="7837231" y="566485"/>
            <a:ext cx="2186817" cy="369332"/>
          </a:xfrm>
          <a:prstGeom prst="rect">
            <a:avLst/>
          </a:prstGeom>
        </p:spPr>
        <p:txBody>
          <a:bodyPr wrap="none">
            <a:spAutoFit/>
          </a:bodyPr>
          <a:lstStyle/>
          <a:p>
            <a:r>
              <a:rPr lang="en-US" dirty="0" err="1"/>
              <a:t>Mikolov</a:t>
            </a:r>
            <a:r>
              <a:rPr lang="en-US" dirty="0"/>
              <a:t> et al. 2013</a:t>
            </a:r>
          </a:p>
        </p:txBody>
      </p:sp>
    </p:spTree>
    <p:extLst>
      <p:ext uri="{BB962C8B-B14F-4D97-AF65-F5344CB8AC3E}">
        <p14:creationId xmlns:p14="http://schemas.microsoft.com/office/powerpoint/2010/main" val="143615060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1" name="Skip-Grams"/>
          <p:cNvSpPr txBox="1">
            <a:spLocks noGrp="1"/>
          </p:cNvSpPr>
          <p:nvPr>
            <p:ph type="title"/>
          </p:nvPr>
        </p:nvSpPr>
        <p:spPr>
          <a:prstGeom prst="rect">
            <a:avLst/>
          </a:prstGeom>
        </p:spPr>
        <p:txBody>
          <a:bodyPr/>
          <a:lstStyle/>
          <a:p>
            <a:r>
              <a:rPr lang="en-US" dirty="0"/>
              <a:t>Word2Vec</a:t>
            </a:r>
            <a:endParaRPr dirty="0"/>
          </a:p>
        </p:txBody>
      </p:sp>
      <p:sp>
        <p:nvSpPr>
          <p:cNvPr id="522" name="Predict each neighboring word in a context window of 2C of surrounding words…"/>
          <p:cNvSpPr txBox="1">
            <a:spLocks noGrp="1"/>
          </p:cNvSpPr>
          <p:nvPr>
            <p:ph type="body" idx="1"/>
          </p:nvPr>
        </p:nvSpPr>
        <p:spPr>
          <a:prstGeom prst="rect">
            <a:avLst/>
          </a:prstGeom>
        </p:spPr>
        <p:txBody>
          <a:bodyPr/>
          <a:lstStyle/>
          <a:p>
            <a:pPr>
              <a:buSzTx/>
            </a:pPr>
            <a:r>
              <a:t>Predict each neighboring word in a context window of 2C of surrounding words</a:t>
            </a:r>
          </a:p>
          <a:p>
            <a:pPr>
              <a:buSzTx/>
            </a:pPr>
            <a:r>
              <a:t>So for C=2, we are given a word w</a:t>
            </a:r>
            <a:r>
              <a:rPr baseline="-5999"/>
              <a:t>t</a:t>
            </a:r>
            <a:r>
              <a:t> and we try to predict its 4 surrounding words </a:t>
            </a:r>
          </a:p>
          <a:p>
            <a:pPr algn="ctr">
              <a:buSzTx/>
            </a:pPr>
            <a:r>
              <a:t>[w</a:t>
            </a:r>
            <a:r>
              <a:rPr baseline="-5999"/>
              <a:t>t-2</a:t>
            </a:r>
            <a:r>
              <a:t>, w</a:t>
            </a:r>
            <a:r>
              <a:rPr baseline="-5999"/>
              <a:t>t-1</a:t>
            </a:r>
            <a:r>
              <a:t>, w</a:t>
            </a:r>
            <a:r>
              <a:rPr baseline="-5999"/>
              <a:t>t+1</a:t>
            </a:r>
            <a:r>
              <a:t>, w</a:t>
            </a:r>
            <a:r>
              <a:rPr baseline="-5999"/>
              <a:t>t+2</a:t>
            </a:r>
            <a:r>
              <a:t>]</a:t>
            </a:r>
          </a:p>
          <a:p>
            <a:pPr>
              <a:buSzTx/>
            </a:pPr>
            <a:r>
              <a:t>Uses "negative sampling" for training</a:t>
            </a:r>
          </a:p>
        </p:txBody>
      </p:sp>
    </p:spTree>
    <p:extLst>
      <p:ext uri="{BB962C8B-B14F-4D97-AF65-F5344CB8AC3E}">
        <p14:creationId xmlns:p14="http://schemas.microsoft.com/office/powerpoint/2010/main" val="1820932461"/>
      </p:ext>
    </p:extLst>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4" name="Negative sampling"/>
          <p:cNvSpPr txBox="1">
            <a:spLocks noGrp="1"/>
          </p:cNvSpPr>
          <p:nvPr>
            <p:ph type="title"/>
          </p:nvPr>
        </p:nvSpPr>
        <p:spPr>
          <a:prstGeom prst="rect">
            <a:avLst/>
          </a:prstGeom>
        </p:spPr>
        <p:txBody>
          <a:bodyPr/>
          <a:lstStyle/>
          <a:p>
            <a:r>
              <a:t>Negative sampling</a:t>
            </a:r>
          </a:p>
        </p:txBody>
      </p:sp>
      <p:pic>
        <p:nvPicPr>
          <p:cNvPr id="525" name="Image" descr="Image"/>
          <p:cNvPicPr>
            <a:picLocks noChangeAspect="1"/>
          </p:cNvPicPr>
          <p:nvPr/>
        </p:nvPicPr>
        <p:blipFill>
          <a:blip r:embed="rId2"/>
          <a:stretch>
            <a:fillRect/>
          </a:stretch>
        </p:blipFill>
        <p:spPr>
          <a:xfrm>
            <a:off x="2076361" y="1826200"/>
            <a:ext cx="8039278" cy="925236"/>
          </a:xfrm>
          <a:prstGeom prst="rect">
            <a:avLst/>
          </a:prstGeom>
          <a:ln w="12700">
            <a:miter lim="400000"/>
          </a:ln>
        </p:spPr>
      </p:pic>
      <p:pic>
        <p:nvPicPr>
          <p:cNvPr id="526" name="Image" descr="Image"/>
          <p:cNvPicPr>
            <a:picLocks noChangeAspect="1"/>
          </p:cNvPicPr>
          <p:nvPr/>
        </p:nvPicPr>
        <p:blipFill>
          <a:blip r:embed="rId3"/>
          <a:stretch>
            <a:fillRect/>
          </a:stretch>
        </p:blipFill>
        <p:spPr>
          <a:xfrm>
            <a:off x="1524000" y="5900006"/>
            <a:ext cx="9144001" cy="670241"/>
          </a:xfrm>
          <a:prstGeom prst="rect">
            <a:avLst/>
          </a:prstGeom>
          <a:ln w="12700">
            <a:miter lim="400000"/>
          </a:ln>
        </p:spPr>
      </p:pic>
      <p:pic>
        <p:nvPicPr>
          <p:cNvPr id="527" name="Line Line" descr="Line Line"/>
          <p:cNvPicPr>
            <a:picLocks/>
          </p:cNvPicPr>
          <p:nvPr/>
        </p:nvPicPr>
        <p:blipFill>
          <a:blip r:embed="rId4"/>
          <a:stretch>
            <a:fillRect/>
          </a:stretch>
        </p:blipFill>
        <p:spPr>
          <a:xfrm rot="17941208">
            <a:off x="3887208" y="2768965"/>
            <a:ext cx="1269773" cy="396264"/>
          </a:xfrm>
          <a:prstGeom prst="rect">
            <a:avLst/>
          </a:prstGeom>
        </p:spPr>
      </p:pic>
      <p:sp>
        <p:nvSpPr>
          <p:cNvPr id="529" name="We want predictions…"/>
          <p:cNvSpPr txBox="1"/>
          <p:nvPr/>
        </p:nvSpPr>
        <p:spPr>
          <a:xfrm>
            <a:off x="2117037" y="3469559"/>
            <a:ext cx="4845558" cy="8510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pPr>
              <a:defRPr sz="3600" b="0">
                <a:latin typeface="Chalkduster"/>
                <a:ea typeface="Chalkduster"/>
                <a:cs typeface="Chalkduster"/>
                <a:sym typeface="Chalkduster"/>
              </a:defRPr>
            </a:pPr>
            <a:r>
              <a:rPr sz="2531"/>
              <a:t>We want predictions </a:t>
            </a:r>
          </a:p>
          <a:p>
            <a:pPr>
              <a:defRPr sz="3600" b="0">
                <a:latin typeface="Chalkduster"/>
                <a:ea typeface="Chalkduster"/>
                <a:cs typeface="Chalkduster"/>
                <a:sym typeface="Chalkduster"/>
              </a:defRPr>
            </a:pPr>
            <a:r>
              <a:rPr sz="2531"/>
              <a:t>of these words to be high</a:t>
            </a:r>
          </a:p>
        </p:txBody>
      </p:sp>
      <p:pic>
        <p:nvPicPr>
          <p:cNvPr id="530" name="Line Line" descr="Line Line"/>
          <p:cNvPicPr>
            <a:picLocks/>
          </p:cNvPicPr>
          <p:nvPr/>
        </p:nvPicPr>
        <p:blipFill>
          <a:blip r:embed="rId5"/>
          <a:stretch>
            <a:fillRect/>
          </a:stretch>
        </p:blipFill>
        <p:spPr>
          <a:xfrm rot="2218187">
            <a:off x="8252056" y="5521349"/>
            <a:ext cx="1111854" cy="396263"/>
          </a:xfrm>
          <a:prstGeom prst="rect">
            <a:avLst/>
          </a:prstGeom>
        </p:spPr>
      </p:pic>
      <p:sp>
        <p:nvSpPr>
          <p:cNvPr id="532" name="And these words to be low"/>
          <p:cNvSpPr txBox="1"/>
          <p:nvPr/>
        </p:nvSpPr>
        <p:spPr>
          <a:xfrm>
            <a:off x="5460444" y="4924644"/>
            <a:ext cx="5047857" cy="461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sz="3600" b="0">
                <a:latin typeface="Chalkduster"/>
                <a:ea typeface="Chalkduster"/>
                <a:cs typeface="Chalkduster"/>
                <a:sym typeface="Chalkduster"/>
              </a:defRPr>
            </a:lvl1pPr>
          </a:lstStyle>
          <a:p>
            <a:r>
              <a:rPr sz="2531"/>
              <a:t>And these words to be low</a:t>
            </a:r>
          </a:p>
        </p:txBody>
      </p:sp>
    </p:spTree>
    <p:extLst>
      <p:ext uri="{BB962C8B-B14F-4D97-AF65-F5344CB8AC3E}">
        <p14:creationId xmlns:p14="http://schemas.microsoft.com/office/powerpoint/2010/main" val="2321294169"/>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1" name="Image" descr="Image"/>
          <p:cNvPicPr>
            <a:picLocks noChangeAspect="1"/>
          </p:cNvPicPr>
          <p:nvPr/>
        </p:nvPicPr>
        <p:blipFill>
          <a:blip r:embed="rId2"/>
          <a:stretch>
            <a:fillRect/>
          </a:stretch>
        </p:blipFill>
        <p:spPr>
          <a:xfrm>
            <a:off x="0" y="-4075457"/>
            <a:ext cx="12192000" cy="14643154"/>
          </a:xfrm>
          <a:prstGeom prst="rect">
            <a:avLst/>
          </a:prstGeom>
          <a:ln w="12700">
            <a:miter lim="400000"/>
          </a:ln>
        </p:spPr>
      </p:pic>
    </p:spTree>
    <p:extLst>
      <p:ext uri="{BB962C8B-B14F-4D97-AF65-F5344CB8AC3E}">
        <p14:creationId xmlns:p14="http://schemas.microsoft.com/office/powerpoint/2010/main" val="312245280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4" name="Neural Network"/>
          <p:cNvSpPr txBox="1">
            <a:spLocks noGrp="1"/>
          </p:cNvSpPr>
          <p:nvPr>
            <p:ph type="title" idx="4294967295"/>
          </p:nvPr>
        </p:nvSpPr>
        <p:spPr>
          <a:prstGeom prst="rect">
            <a:avLst/>
          </a:prstGeom>
        </p:spPr>
        <p:txBody>
          <a:bodyPr/>
          <a:lstStyle/>
          <a:p>
            <a:r>
              <a:t>Neural Network</a:t>
            </a:r>
          </a:p>
        </p:txBody>
      </p:sp>
      <p:pic>
        <p:nvPicPr>
          <p:cNvPr id="535" name="Image" descr="Image"/>
          <p:cNvPicPr>
            <a:picLocks noChangeAspect="1"/>
          </p:cNvPicPr>
          <p:nvPr/>
        </p:nvPicPr>
        <p:blipFill>
          <a:blip r:embed="rId2"/>
          <a:stretch>
            <a:fillRect/>
          </a:stretch>
        </p:blipFill>
        <p:spPr>
          <a:xfrm>
            <a:off x="1304913" y="2334493"/>
            <a:ext cx="8982617" cy="4416903"/>
          </a:xfrm>
          <a:prstGeom prst="rect">
            <a:avLst/>
          </a:prstGeom>
          <a:ln w="12700">
            <a:miter lim="400000"/>
          </a:ln>
        </p:spPr>
      </p:pic>
    </p:spTree>
    <p:extLst>
      <p:ext uri="{BB962C8B-B14F-4D97-AF65-F5344CB8AC3E}">
        <p14:creationId xmlns:p14="http://schemas.microsoft.com/office/powerpoint/2010/main" val="270636835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7" name="Properties of Embeddings"/>
          <p:cNvSpPr txBox="1">
            <a:spLocks noGrp="1"/>
          </p:cNvSpPr>
          <p:nvPr>
            <p:ph type="title"/>
          </p:nvPr>
        </p:nvSpPr>
        <p:spPr>
          <a:prstGeom prst="rect">
            <a:avLst/>
          </a:prstGeom>
        </p:spPr>
        <p:txBody>
          <a:bodyPr>
            <a:normAutofit/>
          </a:bodyPr>
          <a:lstStyle>
            <a:lvl1pPr defTabSz="537463">
              <a:defRPr sz="7360"/>
            </a:lvl1pPr>
          </a:lstStyle>
          <a:p>
            <a:r>
              <a:rPr sz="3200" dirty="0"/>
              <a:t>Properties of Embeddings</a:t>
            </a:r>
          </a:p>
        </p:txBody>
      </p:sp>
      <p:sp>
        <p:nvSpPr>
          <p:cNvPr id="538" name="Nearest Neighbors are surprisingly good"/>
          <p:cNvSpPr txBox="1">
            <a:spLocks noGrp="1"/>
          </p:cNvSpPr>
          <p:nvPr>
            <p:ph type="body" idx="1"/>
          </p:nvPr>
        </p:nvSpPr>
        <p:spPr>
          <a:prstGeom prst="rect">
            <a:avLst/>
          </a:prstGeom>
        </p:spPr>
        <p:txBody>
          <a:bodyPr anchor="t"/>
          <a:lstStyle/>
          <a:p>
            <a:r>
              <a:t>Nearest Neighbors are surprisingly good</a:t>
            </a:r>
          </a:p>
        </p:txBody>
      </p:sp>
      <p:pic>
        <p:nvPicPr>
          <p:cNvPr id="539" name="Image" descr="Image"/>
          <p:cNvPicPr>
            <a:picLocks noChangeAspect="1"/>
          </p:cNvPicPr>
          <p:nvPr/>
        </p:nvPicPr>
        <p:blipFill>
          <a:blip r:embed="rId2"/>
          <a:stretch>
            <a:fillRect/>
          </a:stretch>
        </p:blipFill>
        <p:spPr>
          <a:xfrm>
            <a:off x="770382" y="2466621"/>
            <a:ext cx="9897619" cy="1195832"/>
          </a:xfrm>
          <a:prstGeom prst="rect">
            <a:avLst/>
          </a:prstGeom>
          <a:ln w="12700">
            <a:miter lim="400000"/>
          </a:ln>
        </p:spPr>
      </p:pic>
    </p:spTree>
    <p:extLst>
      <p:ext uri="{BB962C8B-B14F-4D97-AF65-F5344CB8AC3E}">
        <p14:creationId xmlns:p14="http://schemas.microsoft.com/office/powerpoint/2010/main" val="1212626845"/>
      </p:ext>
    </p:extLst>
  </p:cSld>
  <p:clrMapOvr>
    <a:masterClrMapping/>
  </p:clrMapOvr>
  <p:transition spd="me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1" name="Embeddings capture relational meanings"/>
          <p:cNvSpPr txBox="1">
            <a:spLocks noGrp="1"/>
          </p:cNvSpPr>
          <p:nvPr>
            <p:ph type="title"/>
          </p:nvPr>
        </p:nvSpPr>
        <p:spPr>
          <a:prstGeom prst="rect">
            <a:avLst/>
          </a:prstGeom>
        </p:spPr>
        <p:txBody>
          <a:bodyPr>
            <a:normAutofit/>
          </a:bodyPr>
          <a:lstStyle>
            <a:lvl1pPr defTabSz="490727">
              <a:defRPr sz="6719"/>
            </a:lvl1pPr>
          </a:lstStyle>
          <a:p>
            <a:r>
              <a:rPr sz="3200" dirty="0"/>
              <a:t>Embeddings capture relational meanings</a:t>
            </a:r>
          </a:p>
        </p:txBody>
      </p:sp>
      <p:sp>
        <p:nvSpPr>
          <p:cNvPr id="542" name=".vector('king') - vector('man') + vector('queen')  ≅ vector('woman')"/>
          <p:cNvSpPr txBox="1">
            <a:spLocks noGrp="1"/>
          </p:cNvSpPr>
          <p:nvPr>
            <p:ph type="body" idx="1"/>
          </p:nvPr>
        </p:nvSpPr>
        <p:spPr>
          <a:prstGeom prst="rect">
            <a:avLst/>
          </a:prstGeom>
        </p:spPr>
        <p:txBody>
          <a:bodyPr anchor="t"/>
          <a:lstStyle/>
          <a:p>
            <a:r>
              <a:t>.vector('king') - vector('man') + vector('queen')  ≅ vector('woman')</a:t>
            </a:r>
          </a:p>
        </p:txBody>
      </p:sp>
      <p:pic>
        <p:nvPicPr>
          <p:cNvPr id="543" name="Image" descr="Image"/>
          <p:cNvPicPr>
            <a:picLocks noChangeAspect="1"/>
          </p:cNvPicPr>
          <p:nvPr/>
        </p:nvPicPr>
        <p:blipFill>
          <a:blip r:embed="rId2"/>
          <a:stretch>
            <a:fillRect/>
          </a:stretch>
        </p:blipFill>
        <p:spPr>
          <a:xfrm>
            <a:off x="4371878" y="3100121"/>
            <a:ext cx="3920354" cy="2894062"/>
          </a:xfrm>
          <a:prstGeom prst="rect">
            <a:avLst/>
          </a:prstGeom>
          <a:ln w="12700">
            <a:miter lim="400000"/>
          </a:ln>
        </p:spPr>
      </p:pic>
    </p:spTree>
    <p:extLst>
      <p:ext uri="{BB962C8B-B14F-4D97-AF65-F5344CB8AC3E}">
        <p14:creationId xmlns:p14="http://schemas.microsoft.com/office/powerpoint/2010/main" val="1150290245"/>
      </p:ext>
    </p:extLst>
  </p:cSld>
  <p:clrMapOvr>
    <a:masterClrMapping/>
  </p:clrMapOvr>
  <p:transition spd="me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5" name="Image" descr="Image"/>
          <p:cNvPicPr>
            <a:picLocks noChangeAspect="1"/>
          </p:cNvPicPr>
          <p:nvPr/>
        </p:nvPicPr>
        <p:blipFill>
          <a:blip r:embed="rId2"/>
          <a:stretch>
            <a:fillRect/>
          </a:stretch>
        </p:blipFill>
        <p:spPr>
          <a:xfrm>
            <a:off x="1662854" y="-87540"/>
            <a:ext cx="8866292" cy="10254864"/>
          </a:xfrm>
          <a:prstGeom prst="rect">
            <a:avLst/>
          </a:prstGeom>
          <a:ln w="12700">
            <a:miter lim="400000"/>
          </a:ln>
        </p:spPr>
      </p:pic>
    </p:spTree>
    <p:extLst>
      <p:ext uri="{BB962C8B-B14F-4D97-AF65-F5344CB8AC3E}">
        <p14:creationId xmlns:p14="http://schemas.microsoft.com/office/powerpoint/2010/main" val="180769181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7" name="Demo of word vectors"/>
          <p:cNvSpPr txBox="1">
            <a:spLocks noGrp="1"/>
          </p:cNvSpPr>
          <p:nvPr>
            <p:ph type="title"/>
          </p:nvPr>
        </p:nvSpPr>
        <p:spPr>
          <a:prstGeom prst="rect">
            <a:avLst/>
          </a:prstGeom>
        </p:spPr>
        <p:txBody>
          <a:bodyPr/>
          <a:lstStyle/>
          <a:p>
            <a:r>
              <a:t>Demo of word vectors</a:t>
            </a:r>
          </a:p>
        </p:txBody>
      </p:sp>
      <p:sp>
        <p:nvSpPr>
          <p:cNvPr id="548" name="# Install Magnitude…"/>
          <p:cNvSpPr txBox="1"/>
          <p:nvPr/>
        </p:nvSpPr>
        <p:spPr>
          <a:xfrm>
            <a:off x="399673" y="1102545"/>
            <a:ext cx="11249783" cy="513583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anchor="ctr">
            <a:spAutoFit/>
          </a:bodyPr>
          <a:lstStyle/>
          <a:p>
            <a:pPr defTabSz="8929">
              <a:tabLst>
                <a:tab pos="250022" algn="l"/>
                <a:tab pos="500045" algn="l"/>
                <a:tab pos="750067" algn="l"/>
                <a:tab pos="1000089" algn="l"/>
                <a:tab pos="1250112" algn="l"/>
                <a:tab pos="1500134" algn="l"/>
                <a:tab pos="1750157" algn="l"/>
                <a:tab pos="2000179" algn="l"/>
                <a:tab pos="2250201" algn="l"/>
                <a:tab pos="2500224" algn="l"/>
                <a:tab pos="2750246" algn="l"/>
                <a:tab pos="3000268" algn="l"/>
              </a:tabLst>
              <a:defRPr sz="3900" b="0">
                <a:solidFill>
                  <a:srgbClr val="4D2F2D"/>
                </a:solidFill>
                <a:latin typeface="Menlo"/>
                <a:ea typeface="Menlo"/>
                <a:cs typeface="Menlo"/>
                <a:sym typeface="Menlo"/>
              </a:defRPr>
            </a:pPr>
            <a:r>
              <a:rPr sz="2742" dirty="0"/>
              <a:t># Install Magnitude</a:t>
            </a:r>
          </a:p>
          <a:p>
            <a:pPr defTabSz="8929">
              <a:tabLst>
                <a:tab pos="250022" algn="l"/>
                <a:tab pos="500045" algn="l"/>
                <a:tab pos="750067" algn="l"/>
                <a:tab pos="1000089" algn="l"/>
                <a:tab pos="1250112" algn="l"/>
                <a:tab pos="1500134" algn="l"/>
                <a:tab pos="1750157" algn="l"/>
                <a:tab pos="2000179" algn="l"/>
                <a:tab pos="2250201" algn="l"/>
                <a:tab pos="2500224" algn="l"/>
                <a:tab pos="2750246" algn="l"/>
                <a:tab pos="3000268" algn="l"/>
              </a:tabLst>
              <a:defRPr sz="3900" b="0">
                <a:solidFill>
                  <a:srgbClr val="4D2F2D"/>
                </a:solidFill>
                <a:latin typeface="Menlo"/>
                <a:ea typeface="Menlo"/>
                <a:cs typeface="Menlo"/>
                <a:sym typeface="Menlo"/>
              </a:defRPr>
            </a:pPr>
            <a:r>
              <a:rPr sz="2742" dirty="0"/>
              <a:t>pip3 install </a:t>
            </a:r>
            <a:r>
              <a:rPr sz="2742" dirty="0" err="1"/>
              <a:t>pymagnitude</a:t>
            </a:r>
            <a:endParaRPr sz="2742" dirty="0"/>
          </a:p>
          <a:p>
            <a:pPr defTabSz="8929">
              <a:tabLst>
                <a:tab pos="250022" algn="l"/>
                <a:tab pos="500045" algn="l"/>
                <a:tab pos="750067" algn="l"/>
                <a:tab pos="1000089" algn="l"/>
                <a:tab pos="1250112" algn="l"/>
                <a:tab pos="1500134" algn="l"/>
                <a:tab pos="1750157" algn="l"/>
                <a:tab pos="2000179" algn="l"/>
                <a:tab pos="2250201" algn="l"/>
                <a:tab pos="2500224" algn="l"/>
                <a:tab pos="2750246" algn="l"/>
                <a:tab pos="3000268" algn="l"/>
              </a:tabLst>
              <a:defRPr sz="3900" b="0">
                <a:solidFill>
                  <a:srgbClr val="4D2F2D"/>
                </a:solidFill>
                <a:latin typeface="Menlo"/>
                <a:ea typeface="Menlo"/>
                <a:cs typeface="Menlo"/>
                <a:sym typeface="Menlo"/>
              </a:defRPr>
            </a:pPr>
            <a:endParaRPr sz="2742" dirty="0"/>
          </a:p>
          <a:p>
            <a:pPr defTabSz="8929">
              <a:tabLst>
                <a:tab pos="250022" algn="l"/>
                <a:tab pos="500045" algn="l"/>
                <a:tab pos="750067" algn="l"/>
                <a:tab pos="1000089" algn="l"/>
                <a:tab pos="1250112" algn="l"/>
                <a:tab pos="1500134" algn="l"/>
                <a:tab pos="1750157" algn="l"/>
                <a:tab pos="2000179" algn="l"/>
                <a:tab pos="2250201" algn="l"/>
                <a:tab pos="2500224" algn="l"/>
                <a:tab pos="2750246" algn="l"/>
                <a:tab pos="3000268" algn="l"/>
              </a:tabLst>
              <a:defRPr sz="3900" b="0">
                <a:solidFill>
                  <a:srgbClr val="4D2F2D"/>
                </a:solidFill>
                <a:latin typeface="Menlo"/>
                <a:ea typeface="Menlo"/>
                <a:cs typeface="Menlo"/>
                <a:sym typeface="Menlo"/>
              </a:defRPr>
            </a:pPr>
            <a:r>
              <a:rPr sz="2742" dirty="0"/>
              <a:t># Download Google’s word2vec vectors</a:t>
            </a:r>
          </a:p>
          <a:p>
            <a:pPr defTabSz="8929">
              <a:tabLst>
                <a:tab pos="250022" algn="l"/>
                <a:tab pos="500045" algn="l"/>
                <a:tab pos="750067" algn="l"/>
                <a:tab pos="1000089" algn="l"/>
                <a:tab pos="1250112" algn="l"/>
                <a:tab pos="1500134" algn="l"/>
                <a:tab pos="1750157" algn="l"/>
                <a:tab pos="2000179" algn="l"/>
                <a:tab pos="2250201" algn="l"/>
                <a:tab pos="2500224" algn="l"/>
                <a:tab pos="2750246" algn="l"/>
                <a:tab pos="3000268" algn="l"/>
              </a:tabLst>
              <a:defRPr sz="3900" b="0">
                <a:solidFill>
                  <a:srgbClr val="4D2F2D"/>
                </a:solidFill>
                <a:latin typeface="Menlo"/>
                <a:ea typeface="Menlo"/>
                <a:cs typeface="Menlo"/>
                <a:sym typeface="Menlo"/>
              </a:defRPr>
            </a:pPr>
            <a:r>
              <a:rPr sz="2742" dirty="0" err="1"/>
              <a:t>wget</a:t>
            </a:r>
            <a:r>
              <a:rPr sz="2742" dirty="0"/>
              <a:t> </a:t>
            </a:r>
            <a:r>
              <a:rPr sz="2742" u="sng" dirty="0">
                <a:hlinkClick r:id="rId2"/>
              </a:rPr>
              <a:t>http://magnitude.plasticity.ai/word2vec+approx/GoogleNews-vectors-negative300.magnitude</a:t>
            </a:r>
          </a:p>
          <a:p>
            <a:pPr defTabSz="8929">
              <a:tabLst>
                <a:tab pos="250022" algn="l"/>
                <a:tab pos="500045" algn="l"/>
                <a:tab pos="750067" algn="l"/>
                <a:tab pos="1000089" algn="l"/>
                <a:tab pos="1250112" algn="l"/>
                <a:tab pos="1500134" algn="l"/>
                <a:tab pos="1750157" algn="l"/>
                <a:tab pos="2000179" algn="l"/>
                <a:tab pos="2250201" algn="l"/>
                <a:tab pos="2500224" algn="l"/>
                <a:tab pos="2750246" algn="l"/>
                <a:tab pos="3000268" algn="l"/>
              </a:tabLst>
              <a:defRPr sz="3900" b="0">
                <a:solidFill>
                  <a:srgbClr val="4D2F2D"/>
                </a:solidFill>
                <a:latin typeface="Menlo"/>
                <a:ea typeface="Menlo"/>
                <a:cs typeface="Menlo"/>
                <a:sym typeface="Menlo"/>
              </a:defRPr>
            </a:pPr>
            <a:r>
              <a:rPr sz="2742" dirty="0"/>
              <a:t># Warning it’s 11GB large </a:t>
            </a:r>
          </a:p>
          <a:p>
            <a:pPr defTabSz="8929">
              <a:tabLst>
                <a:tab pos="250022" algn="l"/>
                <a:tab pos="500045" algn="l"/>
                <a:tab pos="750067" algn="l"/>
                <a:tab pos="1000089" algn="l"/>
                <a:tab pos="1250112" algn="l"/>
                <a:tab pos="1500134" algn="l"/>
                <a:tab pos="1750157" algn="l"/>
                <a:tab pos="2000179" algn="l"/>
                <a:tab pos="2250201" algn="l"/>
                <a:tab pos="2500224" algn="l"/>
                <a:tab pos="2750246" algn="l"/>
                <a:tab pos="3000268" algn="l"/>
              </a:tabLst>
              <a:defRPr sz="3900" b="0">
                <a:solidFill>
                  <a:srgbClr val="4D2F2D"/>
                </a:solidFill>
                <a:latin typeface="Menlo"/>
                <a:ea typeface="Menlo"/>
                <a:cs typeface="Menlo"/>
                <a:sym typeface="Menlo"/>
              </a:defRPr>
            </a:pPr>
            <a:endParaRPr sz="2742" dirty="0"/>
          </a:p>
          <a:p>
            <a:pPr defTabSz="8929">
              <a:tabLst>
                <a:tab pos="250022" algn="l"/>
                <a:tab pos="500045" algn="l"/>
                <a:tab pos="750067" algn="l"/>
                <a:tab pos="1000089" algn="l"/>
                <a:tab pos="1250112" algn="l"/>
                <a:tab pos="1500134" algn="l"/>
                <a:tab pos="1750157" algn="l"/>
                <a:tab pos="2000179" algn="l"/>
                <a:tab pos="2250201" algn="l"/>
                <a:tab pos="2500224" algn="l"/>
                <a:tab pos="2750246" algn="l"/>
                <a:tab pos="3000268" algn="l"/>
              </a:tabLst>
              <a:defRPr sz="3900" b="0">
                <a:solidFill>
                  <a:srgbClr val="4D2F2D"/>
                </a:solidFill>
                <a:latin typeface="Menlo"/>
                <a:ea typeface="Menlo"/>
                <a:cs typeface="Menlo"/>
                <a:sym typeface="Menlo"/>
              </a:defRPr>
            </a:pPr>
            <a:r>
              <a:rPr sz="2742" dirty="0"/>
              <a:t># Start Python, and try the commands</a:t>
            </a:r>
          </a:p>
          <a:p>
            <a:pPr defTabSz="8929">
              <a:tabLst>
                <a:tab pos="250022" algn="l"/>
                <a:tab pos="500045" algn="l"/>
                <a:tab pos="750067" algn="l"/>
                <a:tab pos="1000089" algn="l"/>
                <a:tab pos="1250112" algn="l"/>
                <a:tab pos="1500134" algn="l"/>
                <a:tab pos="1750157" algn="l"/>
                <a:tab pos="2000179" algn="l"/>
                <a:tab pos="2250201" algn="l"/>
                <a:tab pos="2500224" algn="l"/>
                <a:tab pos="2750246" algn="l"/>
                <a:tab pos="3000268" algn="l"/>
              </a:tabLst>
              <a:defRPr sz="3900" b="0">
                <a:solidFill>
                  <a:srgbClr val="4D2F2D"/>
                </a:solidFill>
                <a:latin typeface="Menlo"/>
                <a:ea typeface="Menlo"/>
                <a:cs typeface="Menlo"/>
                <a:sym typeface="Menlo"/>
              </a:defRPr>
            </a:pPr>
            <a:r>
              <a:rPr sz="2742" dirty="0"/>
              <a:t># on the next slide</a:t>
            </a:r>
          </a:p>
          <a:p>
            <a:pPr defTabSz="8929">
              <a:tabLst>
                <a:tab pos="250022" algn="l"/>
                <a:tab pos="500045" algn="l"/>
                <a:tab pos="750067" algn="l"/>
                <a:tab pos="1000089" algn="l"/>
                <a:tab pos="1250112" algn="l"/>
                <a:tab pos="1500134" algn="l"/>
                <a:tab pos="1750157" algn="l"/>
                <a:tab pos="2000179" algn="l"/>
                <a:tab pos="2250201" algn="l"/>
                <a:tab pos="2500224" algn="l"/>
                <a:tab pos="2750246" algn="l"/>
                <a:tab pos="3000268" algn="l"/>
              </a:tabLst>
              <a:defRPr sz="3900" b="0">
                <a:solidFill>
                  <a:srgbClr val="4D2F2D"/>
                </a:solidFill>
                <a:latin typeface="Menlo"/>
                <a:ea typeface="Menlo"/>
                <a:cs typeface="Menlo"/>
                <a:sym typeface="Menlo"/>
              </a:defRPr>
            </a:pPr>
            <a:r>
              <a:rPr sz="2742" dirty="0"/>
              <a:t>python3</a:t>
            </a:r>
          </a:p>
        </p:txBody>
      </p:sp>
    </p:spTree>
    <p:extLst>
      <p:ext uri="{BB962C8B-B14F-4D97-AF65-F5344CB8AC3E}">
        <p14:creationId xmlns:p14="http://schemas.microsoft.com/office/powerpoint/2010/main" val="3076785044"/>
      </p:ext>
    </p:extLst>
  </p:cSld>
  <p:clrMapOvr>
    <a:masterClrMapping/>
  </p:clrMapOvr>
  <p:transition spd="me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0" name="Demo of word vectors"/>
          <p:cNvSpPr txBox="1">
            <a:spLocks noGrp="1"/>
          </p:cNvSpPr>
          <p:nvPr>
            <p:ph type="title"/>
          </p:nvPr>
        </p:nvSpPr>
        <p:spPr>
          <a:prstGeom prst="rect">
            <a:avLst/>
          </a:prstGeom>
        </p:spPr>
        <p:txBody>
          <a:bodyPr/>
          <a:lstStyle/>
          <a:p>
            <a:r>
              <a:t>Demo of word vectors</a:t>
            </a:r>
          </a:p>
        </p:txBody>
      </p:sp>
      <p:sp>
        <p:nvSpPr>
          <p:cNvPr id="551" name="from pymagnitude import *…"/>
          <p:cNvSpPr txBox="1"/>
          <p:nvPr/>
        </p:nvSpPr>
        <p:spPr>
          <a:xfrm>
            <a:off x="399673" y="899209"/>
            <a:ext cx="11213207" cy="555780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anchor="ctr">
            <a:spAutoFit/>
          </a:bodyPr>
          <a:lstStyle/>
          <a:p>
            <a:pPr defTabSz="8929">
              <a:tabLst>
                <a:tab pos="250022" algn="l"/>
                <a:tab pos="500045" algn="l"/>
                <a:tab pos="750067" algn="l"/>
                <a:tab pos="1000089" algn="l"/>
                <a:tab pos="1250112" algn="l"/>
                <a:tab pos="1500134" algn="l"/>
                <a:tab pos="1750157" algn="l"/>
                <a:tab pos="2000179" algn="l"/>
                <a:tab pos="2250201" algn="l"/>
                <a:tab pos="2500224" algn="l"/>
                <a:tab pos="2750246" algn="l"/>
                <a:tab pos="3000268" algn="l"/>
              </a:tabLst>
              <a:defRPr sz="3900" b="0">
                <a:solidFill>
                  <a:srgbClr val="4D2F2D"/>
                </a:solidFill>
                <a:latin typeface="Menlo"/>
                <a:ea typeface="Menlo"/>
                <a:cs typeface="Menlo"/>
                <a:sym typeface="Menlo"/>
              </a:defRPr>
            </a:pPr>
            <a:r>
              <a:rPr sz="2742" dirty="0"/>
              <a:t>from </a:t>
            </a:r>
            <a:r>
              <a:rPr sz="2742" dirty="0" err="1"/>
              <a:t>pymagnitude</a:t>
            </a:r>
            <a:r>
              <a:rPr sz="2742" dirty="0"/>
              <a:t> import *</a:t>
            </a:r>
          </a:p>
          <a:p>
            <a:pPr defTabSz="8929">
              <a:tabLst>
                <a:tab pos="250022" algn="l"/>
                <a:tab pos="500045" algn="l"/>
                <a:tab pos="750067" algn="l"/>
                <a:tab pos="1000089" algn="l"/>
                <a:tab pos="1250112" algn="l"/>
                <a:tab pos="1500134" algn="l"/>
                <a:tab pos="1750157" algn="l"/>
                <a:tab pos="2000179" algn="l"/>
                <a:tab pos="2250201" algn="l"/>
                <a:tab pos="2500224" algn="l"/>
                <a:tab pos="2750246" algn="l"/>
                <a:tab pos="3000268" algn="l"/>
              </a:tabLst>
              <a:defRPr sz="3900" b="0">
                <a:solidFill>
                  <a:srgbClr val="4D2F2D"/>
                </a:solidFill>
                <a:latin typeface="Menlo"/>
                <a:ea typeface="Menlo"/>
                <a:cs typeface="Menlo"/>
                <a:sym typeface="Menlo"/>
              </a:defRPr>
            </a:pPr>
            <a:r>
              <a:rPr sz="2742" dirty="0"/>
              <a:t>vectors = Magnitude("GoogleNews-vectors-negative300.magnitude")</a:t>
            </a:r>
          </a:p>
          <a:p>
            <a:pPr defTabSz="8929">
              <a:tabLst>
                <a:tab pos="250022" algn="l"/>
                <a:tab pos="500045" algn="l"/>
                <a:tab pos="750067" algn="l"/>
                <a:tab pos="1000089" algn="l"/>
                <a:tab pos="1250112" algn="l"/>
                <a:tab pos="1500134" algn="l"/>
                <a:tab pos="1750157" algn="l"/>
                <a:tab pos="2000179" algn="l"/>
                <a:tab pos="2250201" algn="l"/>
                <a:tab pos="2500224" algn="l"/>
                <a:tab pos="2750246" algn="l"/>
                <a:tab pos="3000268" algn="l"/>
              </a:tabLst>
              <a:defRPr sz="3900" b="0">
                <a:solidFill>
                  <a:srgbClr val="4D2F2D"/>
                </a:solidFill>
                <a:latin typeface="Menlo"/>
                <a:ea typeface="Menlo"/>
                <a:cs typeface="Menlo"/>
                <a:sym typeface="Menlo"/>
              </a:defRPr>
            </a:pPr>
            <a:endParaRPr sz="2742" dirty="0"/>
          </a:p>
          <a:p>
            <a:pPr defTabSz="8929">
              <a:tabLst>
                <a:tab pos="250022" algn="l"/>
                <a:tab pos="500045" algn="l"/>
                <a:tab pos="750067" algn="l"/>
                <a:tab pos="1000089" algn="l"/>
                <a:tab pos="1250112" algn="l"/>
                <a:tab pos="1500134" algn="l"/>
                <a:tab pos="1750157" algn="l"/>
                <a:tab pos="2000179" algn="l"/>
                <a:tab pos="2250201" algn="l"/>
                <a:tab pos="2500224" algn="l"/>
                <a:tab pos="2750246" algn="l"/>
                <a:tab pos="3000268" algn="l"/>
              </a:tabLst>
              <a:defRPr sz="3900" b="0">
                <a:solidFill>
                  <a:srgbClr val="4D2F2D"/>
                </a:solidFill>
                <a:latin typeface="Menlo"/>
                <a:ea typeface="Menlo"/>
                <a:cs typeface="Menlo"/>
                <a:sym typeface="Menlo"/>
              </a:defRPr>
            </a:pPr>
            <a:r>
              <a:rPr sz="2742" dirty="0"/>
              <a:t>queen = </a:t>
            </a:r>
            <a:r>
              <a:rPr sz="2742" dirty="0" err="1"/>
              <a:t>vectors.query</a:t>
            </a:r>
            <a:r>
              <a:rPr sz="2742" dirty="0"/>
              <a:t>('queen')</a:t>
            </a:r>
          </a:p>
          <a:p>
            <a:pPr defTabSz="8929">
              <a:tabLst>
                <a:tab pos="250022" algn="l"/>
                <a:tab pos="500045" algn="l"/>
                <a:tab pos="750067" algn="l"/>
                <a:tab pos="1000089" algn="l"/>
                <a:tab pos="1250112" algn="l"/>
                <a:tab pos="1500134" algn="l"/>
                <a:tab pos="1750157" algn="l"/>
                <a:tab pos="2000179" algn="l"/>
                <a:tab pos="2250201" algn="l"/>
                <a:tab pos="2500224" algn="l"/>
                <a:tab pos="2750246" algn="l"/>
                <a:tab pos="3000268" algn="l"/>
              </a:tabLst>
              <a:defRPr sz="3900" b="0">
                <a:solidFill>
                  <a:srgbClr val="4D2F2D"/>
                </a:solidFill>
                <a:latin typeface="Menlo"/>
                <a:ea typeface="Menlo"/>
                <a:cs typeface="Menlo"/>
                <a:sym typeface="Menlo"/>
              </a:defRPr>
            </a:pPr>
            <a:r>
              <a:rPr sz="2742" dirty="0"/>
              <a:t>king = </a:t>
            </a:r>
            <a:r>
              <a:rPr sz="2742" dirty="0" err="1"/>
              <a:t>vectors.query</a:t>
            </a:r>
            <a:r>
              <a:rPr sz="2742" dirty="0"/>
              <a:t>("king")</a:t>
            </a:r>
          </a:p>
          <a:p>
            <a:pPr defTabSz="8929">
              <a:tabLst>
                <a:tab pos="250022" algn="l"/>
                <a:tab pos="500045" algn="l"/>
                <a:tab pos="750067" algn="l"/>
                <a:tab pos="1000089" algn="l"/>
                <a:tab pos="1250112" algn="l"/>
                <a:tab pos="1500134" algn="l"/>
                <a:tab pos="1750157" algn="l"/>
                <a:tab pos="2000179" algn="l"/>
                <a:tab pos="2250201" algn="l"/>
                <a:tab pos="2500224" algn="l"/>
                <a:tab pos="2750246" algn="l"/>
                <a:tab pos="3000268" algn="l"/>
              </a:tabLst>
              <a:defRPr sz="3900" b="0">
                <a:solidFill>
                  <a:srgbClr val="4D2F2D"/>
                </a:solidFill>
                <a:latin typeface="Menlo"/>
                <a:ea typeface="Menlo"/>
                <a:cs typeface="Menlo"/>
                <a:sym typeface="Menlo"/>
              </a:defRPr>
            </a:pPr>
            <a:r>
              <a:rPr sz="2742" dirty="0" err="1"/>
              <a:t>vectors.similarity</a:t>
            </a:r>
            <a:r>
              <a:rPr sz="2742" dirty="0"/>
              <a:t>(king, queen)</a:t>
            </a:r>
          </a:p>
          <a:p>
            <a:pPr defTabSz="8929">
              <a:tabLst>
                <a:tab pos="250022" algn="l"/>
                <a:tab pos="500045" algn="l"/>
                <a:tab pos="750067" algn="l"/>
                <a:tab pos="1000089" algn="l"/>
                <a:tab pos="1250112" algn="l"/>
                <a:tab pos="1500134" algn="l"/>
                <a:tab pos="1750157" algn="l"/>
                <a:tab pos="2000179" algn="l"/>
                <a:tab pos="2250201" algn="l"/>
                <a:tab pos="2500224" algn="l"/>
                <a:tab pos="2750246" algn="l"/>
                <a:tab pos="3000268" algn="l"/>
              </a:tabLst>
              <a:defRPr sz="3900" b="0">
                <a:solidFill>
                  <a:srgbClr val="4D2F2D"/>
                </a:solidFill>
                <a:latin typeface="Menlo"/>
                <a:ea typeface="Menlo"/>
                <a:cs typeface="Menlo"/>
                <a:sym typeface="Menlo"/>
              </a:defRPr>
            </a:pPr>
            <a:r>
              <a:rPr sz="2742" dirty="0"/>
              <a:t># 0.6510958</a:t>
            </a:r>
          </a:p>
          <a:p>
            <a:pPr defTabSz="8929">
              <a:tabLst>
                <a:tab pos="250022" algn="l"/>
                <a:tab pos="500045" algn="l"/>
                <a:tab pos="750067" algn="l"/>
                <a:tab pos="1000089" algn="l"/>
                <a:tab pos="1250112" algn="l"/>
                <a:tab pos="1500134" algn="l"/>
                <a:tab pos="1750157" algn="l"/>
                <a:tab pos="2000179" algn="l"/>
                <a:tab pos="2250201" algn="l"/>
                <a:tab pos="2500224" algn="l"/>
                <a:tab pos="2750246" algn="l"/>
                <a:tab pos="3000268" algn="l"/>
              </a:tabLst>
              <a:defRPr sz="3900" b="0">
                <a:solidFill>
                  <a:srgbClr val="4D2F2D"/>
                </a:solidFill>
                <a:latin typeface="Menlo"/>
                <a:ea typeface="Menlo"/>
                <a:cs typeface="Menlo"/>
                <a:sym typeface="Menlo"/>
              </a:defRPr>
            </a:pPr>
            <a:endParaRPr sz="2742" dirty="0"/>
          </a:p>
          <a:p>
            <a:pPr defTabSz="8929">
              <a:tabLst>
                <a:tab pos="250022" algn="l"/>
                <a:tab pos="500045" algn="l"/>
                <a:tab pos="750067" algn="l"/>
                <a:tab pos="1000089" algn="l"/>
                <a:tab pos="1250112" algn="l"/>
                <a:tab pos="1500134" algn="l"/>
                <a:tab pos="1750157" algn="l"/>
                <a:tab pos="2000179" algn="l"/>
                <a:tab pos="2250201" algn="l"/>
                <a:tab pos="2500224" algn="l"/>
                <a:tab pos="2750246" algn="l"/>
                <a:tab pos="3000268" algn="l"/>
              </a:tabLst>
              <a:defRPr sz="3900" b="0">
                <a:solidFill>
                  <a:srgbClr val="4D2F2D"/>
                </a:solidFill>
                <a:latin typeface="Menlo"/>
                <a:ea typeface="Menlo"/>
                <a:cs typeface="Menlo"/>
                <a:sym typeface="Menlo"/>
              </a:defRPr>
            </a:pPr>
            <a:r>
              <a:rPr sz="2742" dirty="0" err="1"/>
              <a:t>vectors.most_similar_approx</a:t>
            </a:r>
            <a:r>
              <a:rPr sz="2742" dirty="0"/>
              <a:t>(king, </a:t>
            </a:r>
            <a:r>
              <a:rPr sz="2742" dirty="0" err="1"/>
              <a:t>topn</a:t>
            </a:r>
            <a:r>
              <a:rPr sz="2742" dirty="0"/>
              <a:t>=5)</a:t>
            </a:r>
          </a:p>
          <a:p>
            <a:pPr defTabSz="8929">
              <a:tabLst>
                <a:tab pos="250022" algn="l"/>
                <a:tab pos="500045" algn="l"/>
                <a:tab pos="750067" algn="l"/>
                <a:tab pos="1000089" algn="l"/>
                <a:tab pos="1250112" algn="l"/>
                <a:tab pos="1500134" algn="l"/>
                <a:tab pos="1750157" algn="l"/>
                <a:tab pos="2000179" algn="l"/>
                <a:tab pos="2250201" algn="l"/>
                <a:tab pos="2500224" algn="l"/>
                <a:tab pos="2750246" algn="l"/>
                <a:tab pos="3000268" algn="l"/>
              </a:tabLst>
              <a:defRPr sz="3900" b="0">
                <a:solidFill>
                  <a:srgbClr val="4D2F2D"/>
                </a:solidFill>
                <a:latin typeface="Menlo"/>
                <a:ea typeface="Menlo"/>
                <a:cs typeface="Menlo"/>
                <a:sym typeface="Menlo"/>
              </a:defRPr>
            </a:pPr>
            <a:r>
              <a:rPr sz="2742" dirty="0"/>
              <a:t>#[('king', 1.0), ('kings', 0.72), ('prince', 0.62), ('sultan', 0.59), ('ruler', 0.58)]</a:t>
            </a:r>
          </a:p>
          <a:p>
            <a:pPr defTabSz="8929">
              <a:tabLst>
                <a:tab pos="250022" algn="l"/>
                <a:tab pos="500045" algn="l"/>
                <a:tab pos="750067" algn="l"/>
                <a:tab pos="1000089" algn="l"/>
                <a:tab pos="1250112" algn="l"/>
                <a:tab pos="1500134" algn="l"/>
                <a:tab pos="1750157" algn="l"/>
                <a:tab pos="2000179" algn="l"/>
                <a:tab pos="2250201" algn="l"/>
                <a:tab pos="2500224" algn="l"/>
                <a:tab pos="2750246" algn="l"/>
                <a:tab pos="3000268" algn="l"/>
              </a:tabLst>
              <a:defRPr sz="3900" b="0">
                <a:solidFill>
                  <a:srgbClr val="4D2F2D"/>
                </a:solidFill>
                <a:latin typeface="Menlo"/>
                <a:ea typeface="Menlo"/>
                <a:cs typeface="Menlo"/>
                <a:sym typeface="Menlo"/>
              </a:defRPr>
            </a:pPr>
            <a:endParaRPr sz="2742" dirty="0"/>
          </a:p>
        </p:txBody>
      </p:sp>
    </p:spTree>
    <p:extLst>
      <p:ext uri="{BB962C8B-B14F-4D97-AF65-F5344CB8AC3E}">
        <p14:creationId xmlns:p14="http://schemas.microsoft.com/office/powerpoint/2010/main" val="3566702905"/>
      </p:ext>
    </p:extLst>
  </p:cSld>
  <p:clrMapOvr>
    <a:masterClrMapping/>
  </p:clrMapOvr>
  <p:transition spd="me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9" name="Many possible models"/>
          <p:cNvSpPr txBox="1">
            <a:spLocks noGrp="1"/>
          </p:cNvSpPr>
          <p:nvPr>
            <p:ph type="title" idx="4294967295"/>
          </p:nvPr>
        </p:nvSpPr>
        <p:spPr>
          <a:xfrm>
            <a:off x="246808" y="154179"/>
            <a:ext cx="7543800" cy="1128712"/>
          </a:xfrm>
          <a:prstGeom prst="rect">
            <a:avLst/>
          </a:prstGeom>
        </p:spPr>
        <p:txBody>
          <a:bodyPr/>
          <a:lstStyle/>
          <a:p>
            <a:r>
              <a:rPr dirty="0"/>
              <a:t>Many possible models</a:t>
            </a:r>
          </a:p>
        </p:txBody>
      </p:sp>
      <p:graphicFrame>
        <p:nvGraphicFramePr>
          <p:cNvPr id="560" name="Table"/>
          <p:cNvGraphicFramePr/>
          <p:nvPr>
            <p:extLst>
              <p:ext uri="{D42A27DB-BD31-4B8C-83A1-F6EECF244321}">
                <p14:modId xmlns:p14="http://schemas.microsoft.com/office/powerpoint/2010/main" val="3789246625"/>
              </p:ext>
            </p:extLst>
          </p:nvPr>
        </p:nvGraphicFramePr>
        <p:xfrm>
          <a:off x="1979778" y="1416838"/>
          <a:ext cx="2595452" cy="2431156"/>
        </p:xfrm>
        <a:graphic>
          <a:graphicData uri="http://schemas.openxmlformats.org/drawingml/2006/table">
            <a:tbl>
              <a:tblPr firstRow="1">
                <a:tableStyleId>{1FECB4D8-DB02-4DC6-A0A2-4F2EBAE1DC90}</a:tableStyleId>
              </a:tblPr>
              <a:tblGrid>
                <a:gridCol w="2595452">
                  <a:extLst>
                    <a:ext uri="{9D8B030D-6E8A-4147-A177-3AD203B41FA5}">
                      <a16:colId xmlns:a16="http://schemas.microsoft.com/office/drawing/2014/main" val="20000"/>
                    </a:ext>
                  </a:extLst>
                </a:gridCol>
              </a:tblGrid>
              <a:tr h="607789">
                <a:tc>
                  <a:txBody>
                    <a:bodyPr/>
                    <a:lstStyle/>
                    <a:p>
                      <a:pPr defTabSz="914400">
                        <a:tabLst>
                          <a:tab pos="1181100" algn="l"/>
                        </a:tabLst>
                        <a:defRPr sz="1800">
                          <a:solidFill>
                            <a:srgbClr val="000000"/>
                          </a:solidFill>
                        </a:defRPr>
                      </a:pPr>
                      <a:r>
                        <a:rPr sz="2500" dirty="0">
                          <a:sym typeface="Helvetica Neue Medium"/>
                        </a:rPr>
                        <a:t>Matrix type</a:t>
                      </a:r>
                      <a:endParaRPr sz="2500" dirty="0">
                        <a:solidFill>
                          <a:srgbClr val="FFFFFF"/>
                        </a:solidFill>
                        <a:sym typeface="Helvetica Neue Medium"/>
                      </a:endParaRPr>
                    </a:p>
                  </a:txBody>
                  <a:tcPr marL="35719" marR="35719" marT="35719" marB="35719" anchor="ctr" horzOverflow="overflow"/>
                </a:tc>
                <a:extLst>
                  <a:ext uri="{0D108BD9-81ED-4DB2-BD59-A6C34878D82A}">
                    <a16:rowId xmlns:a16="http://schemas.microsoft.com/office/drawing/2014/main" val="10000"/>
                  </a:ext>
                </a:extLst>
              </a:tr>
              <a:tr h="607789">
                <a:tc>
                  <a:txBody>
                    <a:bodyPr/>
                    <a:lstStyle/>
                    <a:p>
                      <a:pPr defTabSz="914400">
                        <a:defRPr sz="1800"/>
                      </a:pPr>
                      <a:r>
                        <a:rPr sz="2500" dirty="0">
                          <a:sym typeface="Helvetica Neue Medium"/>
                        </a:rPr>
                        <a:t>Term-document</a:t>
                      </a:r>
                      <a:endParaRPr sz="2500" dirty="0">
                        <a:latin typeface="+mn-lt"/>
                        <a:ea typeface="+mn-ea"/>
                        <a:cs typeface="+mn-cs"/>
                        <a:sym typeface="Helvetica Neue Medium"/>
                      </a:endParaRPr>
                    </a:p>
                  </a:txBody>
                  <a:tcPr marL="35719" marR="35719" marT="35719" marB="35719" anchor="ctr" horzOverflow="overflow"/>
                </a:tc>
                <a:extLst>
                  <a:ext uri="{0D108BD9-81ED-4DB2-BD59-A6C34878D82A}">
                    <a16:rowId xmlns:a16="http://schemas.microsoft.com/office/drawing/2014/main" val="10001"/>
                  </a:ext>
                </a:extLst>
              </a:tr>
              <a:tr h="607789">
                <a:tc>
                  <a:txBody>
                    <a:bodyPr/>
                    <a:lstStyle/>
                    <a:p>
                      <a:pPr defTabSz="914400">
                        <a:defRPr sz="1800"/>
                      </a:pPr>
                      <a:r>
                        <a:rPr sz="2500" dirty="0">
                          <a:sym typeface="Helvetica Neue Medium"/>
                        </a:rPr>
                        <a:t>Term-context</a:t>
                      </a:r>
                      <a:endParaRPr sz="2500" dirty="0">
                        <a:latin typeface="+mn-lt"/>
                        <a:ea typeface="+mn-ea"/>
                        <a:cs typeface="+mn-cs"/>
                        <a:sym typeface="Helvetica Neue Medium"/>
                      </a:endParaRPr>
                    </a:p>
                  </a:txBody>
                  <a:tcPr marL="35719" marR="35719" marT="35719" marB="35719" anchor="ctr" horzOverflow="overflow"/>
                </a:tc>
                <a:extLst>
                  <a:ext uri="{0D108BD9-81ED-4DB2-BD59-A6C34878D82A}">
                    <a16:rowId xmlns:a16="http://schemas.microsoft.com/office/drawing/2014/main" val="10002"/>
                  </a:ext>
                </a:extLst>
              </a:tr>
              <a:tr h="607789">
                <a:tc>
                  <a:txBody>
                    <a:bodyPr/>
                    <a:lstStyle/>
                    <a:p>
                      <a:pPr defTabSz="914400">
                        <a:defRPr sz="1800"/>
                      </a:pPr>
                      <a:r>
                        <a:rPr sz="2500" dirty="0">
                          <a:sym typeface="Helvetica Neue Medium"/>
                        </a:rPr>
                        <a:t>Pattern-pair</a:t>
                      </a:r>
                      <a:endParaRPr sz="2500" dirty="0">
                        <a:latin typeface="+mn-lt"/>
                        <a:ea typeface="+mn-ea"/>
                        <a:cs typeface="+mn-cs"/>
                        <a:sym typeface="Helvetica Neue Medium"/>
                      </a:endParaRPr>
                    </a:p>
                  </a:txBody>
                  <a:tcPr marL="35719" marR="35719" marT="35719" marB="35719" anchor="ctr" horzOverflow="overflow"/>
                </a:tc>
                <a:extLst>
                  <a:ext uri="{0D108BD9-81ED-4DB2-BD59-A6C34878D82A}">
                    <a16:rowId xmlns:a16="http://schemas.microsoft.com/office/drawing/2014/main" val="10003"/>
                  </a:ext>
                </a:extLst>
              </a:tr>
            </a:tbl>
          </a:graphicData>
        </a:graphic>
      </p:graphicFrame>
      <p:graphicFrame>
        <p:nvGraphicFramePr>
          <p:cNvPr id="561" name="Table"/>
          <p:cNvGraphicFramePr/>
          <p:nvPr>
            <p:extLst>
              <p:ext uri="{D42A27DB-BD31-4B8C-83A1-F6EECF244321}">
                <p14:modId xmlns:p14="http://schemas.microsoft.com/office/powerpoint/2010/main" val="694521700"/>
              </p:ext>
            </p:extLst>
          </p:nvPr>
        </p:nvGraphicFramePr>
        <p:xfrm>
          <a:off x="4865433" y="1402572"/>
          <a:ext cx="2604381" cy="2987630"/>
        </p:xfrm>
        <a:graphic>
          <a:graphicData uri="http://schemas.openxmlformats.org/drawingml/2006/table">
            <a:tbl>
              <a:tblPr firstRow="1" bandRow="1">
                <a:tableStyleId>{F2DE63D5-997A-4646-A377-4702673A728D}</a:tableStyleId>
              </a:tblPr>
              <a:tblGrid>
                <a:gridCol w="2604381">
                  <a:extLst>
                    <a:ext uri="{9D8B030D-6E8A-4147-A177-3AD203B41FA5}">
                      <a16:colId xmlns:a16="http://schemas.microsoft.com/office/drawing/2014/main" val="20000"/>
                    </a:ext>
                  </a:extLst>
                </a:gridCol>
              </a:tblGrid>
              <a:tr h="597526">
                <a:tc>
                  <a:txBody>
                    <a:bodyPr/>
                    <a:lstStyle/>
                    <a:p>
                      <a:pPr defTabSz="914400">
                        <a:tabLst>
                          <a:tab pos="1181100" algn="l"/>
                        </a:tabLst>
                        <a:defRPr sz="1800">
                          <a:solidFill>
                            <a:srgbClr val="000000"/>
                          </a:solidFill>
                        </a:defRPr>
                      </a:pPr>
                      <a:r>
                        <a:rPr sz="2500" dirty="0">
                          <a:sym typeface="Helvetica Neue Medium"/>
                        </a:rPr>
                        <a:t>Reweighting</a:t>
                      </a:r>
                      <a:endParaRPr sz="2500" dirty="0">
                        <a:solidFill>
                          <a:srgbClr val="FFFFFF"/>
                        </a:solidFill>
                        <a:sym typeface="Helvetica Neue Medium"/>
                      </a:endParaRPr>
                    </a:p>
                  </a:txBody>
                  <a:tcPr marL="35719" marR="35719" marT="35719" marB="35719" anchor="ctr" horzOverflow="overflow"/>
                </a:tc>
                <a:extLst>
                  <a:ext uri="{0D108BD9-81ED-4DB2-BD59-A6C34878D82A}">
                    <a16:rowId xmlns:a16="http://schemas.microsoft.com/office/drawing/2014/main" val="10000"/>
                  </a:ext>
                </a:extLst>
              </a:tr>
              <a:tr h="597526">
                <a:tc>
                  <a:txBody>
                    <a:bodyPr/>
                    <a:lstStyle/>
                    <a:p>
                      <a:pPr defTabSz="914400">
                        <a:defRPr sz="1800"/>
                      </a:pPr>
                      <a:r>
                        <a:rPr sz="2500" dirty="0">
                          <a:sym typeface="Helvetica Neue Medium"/>
                        </a:rPr>
                        <a:t>length norm.</a:t>
                      </a:r>
                      <a:endParaRPr sz="2500" dirty="0">
                        <a:latin typeface="+mn-lt"/>
                        <a:ea typeface="+mn-ea"/>
                        <a:cs typeface="+mn-cs"/>
                        <a:sym typeface="Helvetica Neue Medium"/>
                      </a:endParaRPr>
                    </a:p>
                  </a:txBody>
                  <a:tcPr marL="35719" marR="35719" marT="35719" marB="35719" anchor="ctr" horzOverflow="overflow"/>
                </a:tc>
                <a:extLst>
                  <a:ext uri="{0D108BD9-81ED-4DB2-BD59-A6C34878D82A}">
                    <a16:rowId xmlns:a16="http://schemas.microsoft.com/office/drawing/2014/main" val="10001"/>
                  </a:ext>
                </a:extLst>
              </a:tr>
              <a:tr h="597526">
                <a:tc>
                  <a:txBody>
                    <a:bodyPr/>
                    <a:lstStyle/>
                    <a:p>
                      <a:pPr defTabSz="914400">
                        <a:defRPr sz="1800"/>
                      </a:pPr>
                      <a:r>
                        <a:rPr sz="2500" dirty="0">
                          <a:sym typeface="Helvetica Neue Medium"/>
                        </a:rPr>
                        <a:t>TF-IDF</a:t>
                      </a:r>
                      <a:endParaRPr sz="2500" dirty="0">
                        <a:latin typeface="+mn-lt"/>
                        <a:ea typeface="+mn-ea"/>
                        <a:cs typeface="+mn-cs"/>
                        <a:sym typeface="Helvetica Neue Medium"/>
                      </a:endParaRPr>
                    </a:p>
                  </a:txBody>
                  <a:tcPr marL="35719" marR="35719" marT="35719" marB="35719" anchor="ctr" horzOverflow="overflow"/>
                </a:tc>
                <a:extLst>
                  <a:ext uri="{0D108BD9-81ED-4DB2-BD59-A6C34878D82A}">
                    <a16:rowId xmlns:a16="http://schemas.microsoft.com/office/drawing/2014/main" val="10002"/>
                  </a:ext>
                </a:extLst>
              </a:tr>
              <a:tr h="597526">
                <a:tc>
                  <a:txBody>
                    <a:bodyPr/>
                    <a:lstStyle/>
                    <a:p>
                      <a:pPr defTabSz="914400">
                        <a:defRPr sz="1800"/>
                      </a:pPr>
                      <a:r>
                        <a:rPr sz="2500">
                          <a:sym typeface="Helvetica Neue Medium"/>
                        </a:rPr>
                        <a:t>PPMI</a:t>
                      </a:r>
                      <a:endParaRPr sz="2500">
                        <a:latin typeface="+mn-lt"/>
                        <a:ea typeface="+mn-ea"/>
                        <a:cs typeface="+mn-cs"/>
                        <a:sym typeface="Helvetica Neue Medium"/>
                      </a:endParaRPr>
                    </a:p>
                  </a:txBody>
                  <a:tcPr marL="35719" marR="35719" marT="35719" marB="35719" anchor="ctr" horzOverflow="overflow"/>
                </a:tc>
                <a:extLst>
                  <a:ext uri="{0D108BD9-81ED-4DB2-BD59-A6C34878D82A}">
                    <a16:rowId xmlns:a16="http://schemas.microsoft.com/office/drawing/2014/main" val="10003"/>
                  </a:ext>
                </a:extLst>
              </a:tr>
              <a:tr h="597526">
                <a:tc>
                  <a:txBody>
                    <a:bodyPr/>
                    <a:lstStyle/>
                    <a:p>
                      <a:pPr defTabSz="914400">
                        <a:defRPr sz="1800"/>
                      </a:pPr>
                      <a:r>
                        <a:rPr sz="2500" dirty="0">
                          <a:sym typeface="Helvetica Neue Medium"/>
                        </a:rPr>
                        <a:t>probabilities</a:t>
                      </a:r>
                      <a:endParaRPr sz="2500" dirty="0">
                        <a:latin typeface="+mn-lt"/>
                        <a:ea typeface="+mn-ea"/>
                        <a:cs typeface="+mn-cs"/>
                        <a:sym typeface="Helvetica Neue Medium"/>
                      </a:endParaRPr>
                    </a:p>
                  </a:txBody>
                  <a:tcPr marL="35719" marR="35719" marT="35719" marB="35719" anchor="ctr" horzOverflow="overflow"/>
                </a:tc>
                <a:extLst>
                  <a:ext uri="{0D108BD9-81ED-4DB2-BD59-A6C34878D82A}">
                    <a16:rowId xmlns:a16="http://schemas.microsoft.com/office/drawing/2014/main" val="10004"/>
                  </a:ext>
                </a:extLst>
              </a:tr>
            </a:tbl>
          </a:graphicData>
        </a:graphic>
      </p:graphicFrame>
      <p:graphicFrame>
        <p:nvGraphicFramePr>
          <p:cNvPr id="562" name="Table"/>
          <p:cNvGraphicFramePr/>
          <p:nvPr>
            <p:extLst>
              <p:ext uri="{D42A27DB-BD31-4B8C-83A1-F6EECF244321}">
                <p14:modId xmlns:p14="http://schemas.microsoft.com/office/powerpoint/2010/main" val="410796162"/>
              </p:ext>
            </p:extLst>
          </p:nvPr>
        </p:nvGraphicFramePr>
        <p:xfrm>
          <a:off x="7908029" y="1402573"/>
          <a:ext cx="2518931" cy="4198887"/>
        </p:xfrm>
        <a:graphic>
          <a:graphicData uri="http://schemas.openxmlformats.org/drawingml/2006/table">
            <a:tbl>
              <a:tblPr firstRow="1">
                <a:tableStyleId>{1FECB4D8-DB02-4DC6-A0A2-4F2EBAE1DC90}</a:tableStyleId>
              </a:tblPr>
              <a:tblGrid>
                <a:gridCol w="2518931">
                  <a:extLst>
                    <a:ext uri="{9D8B030D-6E8A-4147-A177-3AD203B41FA5}">
                      <a16:colId xmlns:a16="http://schemas.microsoft.com/office/drawing/2014/main" val="20000"/>
                    </a:ext>
                  </a:extLst>
                </a:gridCol>
              </a:tblGrid>
              <a:tr h="599841">
                <a:tc>
                  <a:txBody>
                    <a:bodyPr/>
                    <a:lstStyle/>
                    <a:p>
                      <a:pPr defTabSz="914400">
                        <a:defRPr sz="1800" b="0">
                          <a:solidFill>
                            <a:srgbClr val="000000"/>
                          </a:solidFill>
                        </a:defRPr>
                      </a:pPr>
                      <a:r>
                        <a:rPr sz="2500" b="1" dirty="0">
                          <a:sym typeface="Helvetica Neue"/>
                        </a:rPr>
                        <a:t>Comparisons</a:t>
                      </a:r>
                      <a:endParaRPr sz="2500" b="1" dirty="0">
                        <a:solidFill>
                          <a:srgbClr val="FFFFFF"/>
                        </a:solidFill>
                        <a:sym typeface="Helvetica Neue"/>
                      </a:endParaRPr>
                    </a:p>
                  </a:txBody>
                  <a:tcPr marL="35719" marR="35719" marT="35719" marB="35719" anchor="ctr" horzOverflow="overflow"/>
                </a:tc>
                <a:extLst>
                  <a:ext uri="{0D108BD9-81ED-4DB2-BD59-A6C34878D82A}">
                    <a16:rowId xmlns:a16="http://schemas.microsoft.com/office/drawing/2014/main" val="10000"/>
                  </a:ext>
                </a:extLst>
              </a:tr>
              <a:tr h="599841">
                <a:tc>
                  <a:txBody>
                    <a:bodyPr/>
                    <a:lstStyle/>
                    <a:p>
                      <a:pPr defTabSz="914400">
                        <a:defRPr sz="1800"/>
                      </a:pPr>
                      <a:r>
                        <a:rPr sz="2500" dirty="0">
                          <a:sym typeface="Helvetica Neue Medium"/>
                        </a:rPr>
                        <a:t>cosine</a:t>
                      </a:r>
                      <a:endParaRPr sz="2500" dirty="0">
                        <a:latin typeface="+mn-lt"/>
                        <a:ea typeface="+mn-ea"/>
                        <a:cs typeface="+mn-cs"/>
                        <a:sym typeface="Helvetica Neue Medium"/>
                      </a:endParaRPr>
                    </a:p>
                  </a:txBody>
                  <a:tcPr marL="35719" marR="35719" marT="35719" marB="35719" anchor="ctr" horzOverflow="overflow"/>
                </a:tc>
                <a:extLst>
                  <a:ext uri="{0D108BD9-81ED-4DB2-BD59-A6C34878D82A}">
                    <a16:rowId xmlns:a16="http://schemas.microsoft.com/office/drawing/2014/main" val="10001"/>
                  </a:ext>
                </a:extLst>
              </a:tr>
              <a:tr h="599841">
                <a:tc>
                  <a:txBody>
                    <a:bodyPr/>
                    <a:lstStyle/>
                    <a:p>
                      <a:pPr defTabSz="914400">
                        <a:defRPr sz="1800"/>
                      </a:pPr>
                      <a:r>
                        <a:rPr sz="2500">
                          <a:sym typeface="Helvetica Neue Medium"/>
                        </a:rPr>
                        <a:t>Manhattan</a:t>
                      </a:r>
                      <a:endParaRPr sz="2500">
                        <a:latin typeface="+mn-lt"/>
                        <a:ea typeface="+mn-ea"/>
                        <a:cs typeface="+mn-cs"/>
                        <a:sym typeface="Helvetica Neue Medium"/>
                      </a:endParaRPr>
                    </a:p>
                  </a:txBody>
                  <a:tcPr marL="35719" marR="35719" marT="35719" marB="35719" anchor="ctr" horzOverflow="overflow"/>
                </a:tc>
                <a:extLst>
                  <a:ext uri="{0D108BD9-81ED-4DB2-BD59-A6C34878D82A}">
                    <a16:rowId xmlns:a16="http://schemas.microsoft.com/office/drawing/2014/main" val="10002"/>
                  </a:ext>
                </a:extLst>
              </a:tr>
              <a:tr h="599841">
                <a:tc>
                  <a:txBody>
                    <a:bodyPr/>
                    <a:lstStyle/>
                    <a:p>
                      <a:pPr defTabSz="914400">
                        <a:defRPr sz="1800"/>
                      </a:pPr>
                      <a:r>
                        <a:rPr sz="2500">
                          <a:sym typeface="Helvetica Neue Medium"/>
                        </a:rPr>
                        <a:t>Jaccard</a:t>
                      </a:r>
                      <a:endParaRPr sz="2500">
                        <a:latin typeface="+mn-lt"/>
                        <a:ea typeface="+mn-ea"/>
                        <a:cs typeface="+mn-cs"/>
                        <a:sym typeface="Helvetica Neue Medium"/>
                      </a:endParaRPr>
                    </a:p>
                  </a:txBody>
                  <a:tcPr marL="35719" marR="35719" marT="35719" marB="35719" anchor="ctr" horzOverflow="overflow"/>
                </a:tc>
                <a:extLst>
                  <a:ext uri="{0D108BD9-81ED-4DB2-BD59-A6C34878D82A}">
                    <a16:rowId xmlns:a16="http://schemas.microsoft.com/office/drawing/2014/main" val="10003"/>
                  </a:ext>
                </a:extLst>
              </a:tr>
              <a:tr h="599841">
                <a:tc>
                  <a:txBody>
                    <a:bodyPr/>
                    <a:lstStyle/>
                    <a:p>
                      <a:pPr defTabSz="914400">
                        <a:defRPr sz="1800"/>
                      </a:pPr>
                      <a:r>
                        <a:rPr sz="2500">
                          <a:sym typeface="Helvetica Neue Medium"/>
                        </a:rPr>
                        <a:t>KL divergence</a:t>
                      </a:r>
                      <a:endParaRPr sz="2500">
                        <a:latin typeface="+mn-lt"/>
                        <a:ea typeface="+mn-ea"/>
                        <a:cs typeface="+mn-cs"/>
                        <a:sym typeface="Helvetica Neue Medium"/>
                      </a:endParaRPr>
                    </a:p>
                  </a:txBody>
                  <a:tcPr marL="35719" marR="35719" marT="35719" marB="35719" anchor="ctr" horzOverflow="overflow"/>
                </a:tc>
                <a:extLst>
                  <a:ext uri="{0D108BD9-81ED-4DB2-BD59-A6C34878D82A}">
                    <a16:rowId xmlns:a16="http://schemas.microsoft.com/office/drawing/2014/main" val="10004"/>
                  </a:ext>
                </a:extLst>
              </a:tr>
              <a:tr h="599841">
                <a:tc>
                  <a:txBody>
                    <a:bodyPr/>
                    <a:lstStyle/>
                    <a:p>
                      <a:pPr defTabSz="914400">
                        <a:defRPr sz="1800"/>
                      </a:pPr>
                      <a:r>
                        <a:rPr sz="2500">
                          <a:sym typeface="Helvetica Neue Medium"/>
                        </a:rPr>
                        <a:t>JS distance</a:t>
                      </a:r>
                      <a:endParaRPr sz="2500">
                        <a:latin typeface="+mn-lt"/>
                        <a:ea typeface="+mn-ea"/>
                        <a:cs typeface="+mn-cs"/>
                        <a:sym typeface="Helvetica Neue Medium"/>
                      </a:endParaRPr>
                    </a:p>
                  </a:txBody>
                  <a:tcPr marL="35719" marR="35719" marT="35719" marB="35719" anchor="ctr" horzOverflow="overflow"/>
                </a:tc>
                <a:extLst>
                  <a:ext uri="{0D108BD9-81ED-4DB2-BD59-A6C34878D82A}">
                    <a16:rowId xmlns:a16="http://schemas.microsoft.com/office/drawing/2014/main" val="10005"/>
                  </a:ext>
                </a:extLst>
              </a:tr>
              <a:tr h="599841">
                <a:tc>
                  <a:txBody>
                    <a:bodyPr/>
                    <a:lstStyle/>
                    <a:p>
                      <a:pPr defTabSz="914400">
                        <a:defRPr sz="1800"/>
                      </a:pPr>
                      <a:r>
                        <a:rPr sz="2500" dirty="0">
                          <a:sym typeface="Helvetica Neue Medium"/>
                        </a:rPr>
                        <a:t>DICE</a:t>
                      </a:r>
                      <a:endParaRPr sz="2500" dirty="0">
                        <a:latin typeface="+mn-lt"/>
                        <a:ea typeface="+mn-ea"/>
                        <a:cs typeface="+mn-cs"/>
                        <a:sym typeface="Helvetica Neue Medium"/>
                      </a:endParaRPr>
                    </a:p>
                  </a:txBody>
                  <a:tcPr marL="35719" marR="35719" marT="35719" marB="35719" anchor="ctr" horzOverflow="overflow"/>
                </a:tc>
                <a:extLst>
                  <a:ext uri="{0D108BD9-81ED-4DB2-BD59-A6C34878D82A}">
                    <a16:rowId xmlns:a16="http://schemas.microsoft.com/office/drawing/2014/main" val="10006"/>
                  </a:ext>
                </a:extLst>
              </a:tr>
            </a:tbl>
          </a:graphicData>
        </a:graphic>
      </p:graphicFrame>
      <p:graphicFrame>
        <p:nvGraphicFramePr>
          <p:cNvPr id="563" name="Table"/>
          <p:cNvGraphicFramePr/>
          <p:nvPr>
            <p:extLst>
              <p:ext uri="{D42A27DB-BD31-4B8C-83A1-F6EECF244321}">
                <p14:modId xmlns:p14="http://schemas.microsoft.com/office/powerpoint/2010/main" val="1460815203"/>
              </p:ext>
            </p:extLst>
          </p:nvPr>
        </p:nvGraphicFramePr>
        <p:xfrm>
          <a:off x="1979778" y="3981941"/>
          <a:ext cx="2604382" cy="2856198"/>
        </p:xfrm>
        <a:graphic>
          <a:graphicData uri="http://schemas.openxmlformats.org/drawingml/2006/table">
            <a:tbl>
              <a:tblPr firstRow="1">
                <a:tableStyleId>{1FECB4D8-DB02-4DC6-A0A2-4F2EBAE1DC90}</a:tableStyleId>
              </a:tblPr>
              <a:tblGrid>
                <a:gridCol w="2604382">
                  <a:extLst>
                    <a:ext uri="{9D8B030D-6E8A-4147-A177-3AD203B41FA5}">
                      <a16:colId xmlns:a16="http://schemas.microsoft.com/office/drawing/2014/main" val="20000"/>
                    </a:ext>
                  </a:extLst>
                </a:gridCol>
              </a:tblGrid>
              <a:tr h="476033">
                <a:tc>
                  <a:txBody>
                    <a:bodyPr/>
                    <a:lstStyle/>
                    <a:p>
                      <a:pPr defTabSz="914400">
                        <a:defRPr sz="1800" b="0">
                          <a:solidFill>
                            <a:srgbClr val="000000"/>
                          </a:solidFill>
                        </a:defRPr>
                      </a:pPr>
                      <a:r>
                        <a:rPr sz="2500" b="1" dirty="0">
                          <a:sym typeface="Helvetica Neue"/>
                        </a:rPr>
                        <a:t>Dim. Reduction</a:t>
                      </a:r>
                      <a:endParaRPr sz="2500" b="1" dirty="0">
                        <a:solidFill>
                          <a:srgbClr val="FFFFFF"/>
                        </a:solidFill>
                        <a:sym typeface="Helvetica Neue"/>
                      </a:endParaRPr>
                    </a:p>
                  </a:txBody>
                  <a:tcPr marL="35719" marR="35719" marT="35719" marB="35719" anchor="ctr" horzOverflow="overflow"/>
                </a:tc>
                <a:extLst>
                  <a:ext uri="{0D108BD9-81ED-4DB2-BD59-A6C34878D82A}">
                    <a16:rowId xmlns:a16="http://schemas.microsoft.com/office/drawing/2014/main" val="10000"/>
                  </a:ext>
                </a:extLst>
              </a:tr>
              <a:tr h="476033">
                <a:tc>
                  <a:txBody>
                    <a:bodyPr/>
                    <a:lstStyle/>
                    <a:p>
                      <a:pPr defTabSz="914400">
                        <a:defRPr sz="1800"/>
                      </a:pPr>
                      <a:r>
                        <a:rPr sz="2500">
                          <a:sym typeface="Helvetica Neue Medium"/>
                        </a:rPr>
                        <a:t>word2vec</a:t>
                      </a:r>
                      <a:endParaRPr sz="2500">
                        <a:latin typeface="+mn-lt"/>
                        <a:ea typeface="+mn-ea"/>
                        <a:cs typeface="+mn-cs"/>
                        <a:sym typeface="Helvetica Neue Medium"/>
                      </a:endParaRPr>
                    </a:p>
                  </a:txBody>
                  <a:tcPr marL="35719" marR="35719" marT="35719" marB="35719" anchor="ctr" horzOverflow="overflow"/>
                </a:tc>
                <a:extLst>
                  <a:ext uri="{0D108BD9-81ED-4DB2-BD59-A6C34878D82A}">
                    <a16:rowId xmlns:a16="http://schemas.microsoft.com/office/drawing/2014/main" val="10001"/>
                  </a:ext>
                </a:extLst>
              </a:tr>
              <a:tr h="476033">
                <a:tc>
                  <a:txBody>
                    <a:bodyPr/>
                    <a:lstStyle/>
                    <a:p>
                      <a:pPr defTabSz="914400">
                        <a:defRPr sz="1800"/>
                      </a:pPr>
                      <a:r>
                        <a:rPr sz="2500" dirty="0" err="1">
                          <a:sym typeface="Helvetica Neue Medium"/>
                        </a:rPr>
                        <a:t>GloVe</a:t>
                      </a:r>
                      <a:endParaRPr sz="2500" dirty="0">
                        <a:latin typeface="+mn-lt"/>
                        <a:ea typeface="+mn-ea"/>
                        <a:cs typeface="+mn-cs"/>
                        <a:sym typeface="Helvetica Neue Medium"/>
                      </a:endParaRPr>
                    </a:p>
                  </a:txBody>
                  <a:tcPr marL="35719" marR="35719" marT="35719" marB="35719" anchor="ctr" horzOverflow="overflow"/>
                </a:tc>
                <a:extLst>
                  <a:ext uri="{0D108BD9-81ED-4DB2-BD59-A6C34878D82A}">
                    <a16:rowId xmlns:a16="http://schemas.microsoft.com/office/drawing/2014/main" val="10002"/>
                  </a:ext>
                </a:extLst>
              </a:tr>
              <a:tr h="476033">
                <a:tc>
                  <a:txBody>
                    <a:bodyPr/>
                    <a:lstStyle/>
                    <a:p>
                      <a:pPr defTabSz="914400">
                        <a:defRPr sz="1800"/>
                      </a:pPr>
                      <a:r>
                        <a:rPr sz="2500">
                          <a:sym typeface="Helvetica Neue Medium"/>
                        </a:rPr>
                        <a:t>PCA</a:t>
                      </a:r>
                      <a:endParaRPr sz="2500">
                        <a:latin typeface="+mn-lt"/>
                        <a:ea typeface="+mn-ea"/>
                        <a:cs typeface="+mn-cs"/>
                        <a:sym typeface="Helvetica Neue Medium"/>
                      </a:endParaRPr>
                    </a:p>
                  </a:txBody>
                  <a:tcPr marL="35719" marR="35719" marT="35719" marB="35719" anchor="ctr" horzOverflow="overflow"/>
                </a:tc>
                <a:extLst>
                  <a:ext uri="{0D108BD9-81ED-4DB2-BD59-A6C34878D82A}">
                    <a16:rowId xmlns:a16="http://schemas.microsoft.com/office/drawing/2014/main" val="10003"/>
                  </a:ext>
                </a:extLst>
              </a:tr>
              <a:tr h="476033">
                <a:tc>
                  <a:txBody>
                    <a:bodyPr/>
                    <a:lstStyle/>
                    <a:p>
                      <a:pPr defTabSz="914400">
                        <a:defRPr sz="1800"/>
                      </a:pPr>
                      <a:r>
                        <a:rPr sz="2500">
                          <a:sym typeface="Helvetica Neue Medium"/>
                        </a:rPr>
                        <a:t>LDA</a:t>
                      </a:r>
                      <a:endParaRPr sz="2500">
                        <a:latin typeface="+mn-lt"/>
                        <a:ea typeface="+mn-ea"/>
                        <a:cs typeface="+mn-cs"/>
                        <a:sym typeface="Helvetica Neue Medium"/>
                      </a:endParaRPr>
                    </a:p>
                  </a:txBody>
                  <a:tcPr marL="35719" marR="35719" marT="35719" marB="35719" anchor="ctr" horzOverflow="overflow"/>
                </a:tc>
                <a:extLst>
                  <a:ext uri="{0D108BD9-81ED-4DB2-BD59-A6C34878D82A}">
                    <a16:rowId xmlns:a16="http://schemas.microsoft.com/office/drawing/2014/main" val="10004"/>
                  </a:ext>
                </a:extLst>
              </a:tr>
              <a:tr h="476033">
                <a:tc>
                  <a:txBody>
                    <a:bodyPr/>
                    <a:lstStyle/>
                    <a:p>
                      <a:pPr defTabSz="914400">
                        <a:defRPr sz="1800"/>
                      </a:pPr>
                      <a:r>
                        <a:rPr sz="2500" dirty="0">
                          <a:sym typeface="Helvetica Neue Medium"/>
                        </a:rPr>
                        <a:t>LSA</a:t>
                      </a:r>
                      <a:endParaRPr sz="2500" dirty="0">
                        <a:latin typeface="+mn-lt"/>
                        <a:ea typeface="+mn-ea"/>
                        <a:cs typeface="+mn-cs"/>
                        <a:sym typeface="Helvetica Neue Medium"/>
                      </a:endParaRPr>
                    </a:p>
                  </a:txBody>
                  <a:tcPr marL="35719" marR="35719" marT="35719" marB="35719" anchor="ctr" horzOverflow="overflow"/>
                </a:tc>
                <a:extLst>
                  <a:ext uri="{0D108BD9-81ED-4DB2-BD59-A6C34878D82A}">
                    <a16:rowId xmlns:a16="http://schemas.microsoft.com/office/drawing/2014/main" val="10005"/>
                  </a:ext>
                </a:extLst>
              </a:tr>
            </a:tbl>
          </a:graphicData>
        </a:graphic>
      </p:graphicFrame>
      <p:sp>
        <p:nvSpPr>
          <p:cNvPr id="564" name="How many dimensions?"/>
          <p:cNvSpPr txBox="1"/>
          <p:nvPr/>
        </p:nvSpPr>
        <p:spPr>
          <a:xfrm>
            <a:off x="4701582" y="4661200"/>
            <a:ext cx="3089026" cy="8510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spAutoFit/>
          </a:bodyPr>
          <a:lstStyle>
            <a:lvl1pPr>
              <a:defRPr sz="3600" b="0">
                <a:latin typeface="Chalkduster"/>
                <a:ea typeface="Chalkduster"/>
                <a:cs typeface="Chalkduster"/>
                <a:sym typeface="Chalkduster"/>
              </a:defRPr>
            </a:lvl1pPr>
          </a:lstStyle>
          <a:p>
            <a:r>
              <a:rPr sz="2531"/>
              <a:t>How many dimensions? </a:t>
            </a:r>
          </a:p>
        </p:txBody>
      </p:sp>
      <p:sp>
        <p:nvSpPr>
          <p:cNvPr id="565" name="What modifications should we make to the input?"/>
          <p:cNvSpPr txBox="1"/>
          <p:nvPr/>
        </p:nvSpPr>
        <p:spPr>
          <a:xfrm>
            <a:off x="4701582" y="5869054"/>
            <a:ext cx="5907956" cy="8510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spAutoFit/>
          </a:bodyPr>
          <a:lstStyle>
            <a:lvl1pPr>
              <a:defRPr sz="3600" b="0">
                <a:latin typeface="Chalkduster"/>
                <a:ea typeface="Chalkduster"/>
                <a:cs typeface="Chalkduster"/>
                <a:sym typeface="Chalkduster"/>
              </a:defRPr>
            </a:lvl1pPr>
          </a:lstStyle>
          <a:p>
            <a:r>
              <a:rPr sz="2531"/>
              <a:t>What modifications should we make to the input? </a:t>
            </a:r>
          </a:p>
        </p:txBody>
      </p:sp>
    </p:spTree>
    <p:extLst>
      <p:ext uri="{BB962C8B-B14F-4D97-AF65-F5344CB8AC3E}">
        <p14:creationId xmlns:p14="http://schemas.microsoft.com/office/powerpoint/2010/main" val="22349209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3" name="Image" descr="Image"/>
          <p:cNvPicPr>
            <a:picLocks noChangeAspect="1"/>
          </p:cNvPicPr>
          <p:nvPr/>
        </p:nvPicPr>
        <p:blipFill>
          <a:blip r:embed="rId2"/>
          <a:stretch>
            <a:fillRect/>
          </a:stretch>
        </p:blipFill>
        <p:spPr>
          <a:xfrm>
            <a:off x="0" y="-7409661"/>
            <a:ext cx="12192000" cy="14349957"/>
          </a:xfrm>
          <a:prstGeom prst="rect">
            <a:avLst/>
          </a:prstGeom>
          <a:ln w="12700">
            <a:miter lim="400000"/>
          </a:ln>
        </p:spPr>
      </p:pic>
    </p:spTree>
    <p:extLst>
      <p:ext uri="{BB962C8B-B14F-4D97-AF65-F5344CB8AC3E}">
        <p14:creationId xmlns:p14="http://schemas.microsoft.com/office/powerpoint/2010/main" val="33765659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 name="Lexical Semantics"/>
          <p:cNvSpPr txBox="1">
            <a:spLocks noGrp="1"/>
          </p:cNvSpPr>
          <p:nvPr>
            <p:ph type="title"/>
          </p:nvPr>
        </p:nvSpPr>
        <p:spPr>
          <a:prstGeom prst="rect">
            <a:avLst/>
          </a:prstGeom>
        </p:spPr>
        <p:txBody>
          <a:bodyPr/>
          <a:lstStyle/>
          <a:p>
            <a:r>
              <a:t>Lexical Semantics</a:t>
            </a:r>
          </a:p>
        </p:txBody>
      </p:sp>
      <p:sp>
        <p:nvSpPr>
          <p:cNvPr id="176" name="WordNet"/>
          <p:cNvSpPr txBox="1"/>
          <p:nvPr/>
        </p:nvSpPr>
        <p:spPr>
          <a:xfrm>
            <a:off x="2322704" y="5061871"/>
            <a:ext cx="2746503" cy="613181"/>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spAutoFit/>
          </a:bodyPr>
          <a:lstStyle>
            <a:lvl1pPr>
              <a:defRPr sz="5000" b="0">
                <a:latin typeface="Helvetica Light"/>
                <a:ea typeface="Helvetica Light"/>
                <a:cs typeface="Helvetica Light"/>
                <a:sym typeface="Helvetica Light"/>
              </a:defRPr>
            </a:lvl1pPr>
          </a:lstStyle>
          <a:p>
            <a:r>
              <a:rPr sz="3516"/>
              <a:t>WordNet</a:t>
            </a:r>
          </a:p>
        </p:txBody>
      </p:sp>
      <p:grpSp>
        <p:nvGrpSpPr>
          <p:cNvPr id="200" name="Group"/>
          <p:cNvGrpSpPr/>
          <p:nvPr/>
        </p:nvGrpSpPr>
        <p:grpSpPr>
          <a:xfrm>
            <a:off x="2014235" y="2352255"/>
            <a:ext cx="3818810" cy="2662554"/>
            <a:chOff x="0" y="0"/>
            <a:chExt cx="5431196" cy="3786742"/>
          </a:xfrm>
        </p:grpSpPr>
        <p:sp>
          <p:nvSpPr>
            <p:cNvPr id="177" name="act"/>
            <p:cNvSpPr txBox="1"/>
            <p:nvPr/>
          </p:nvSpPr>
          <p:spPr>
            <a:xfrm>
              <a:off x="2890541" y="0"/>
              <a:ext cx="654305" cy="49910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lvl1pPr>
                <a:defRPr sz="1400" b="0">
                  <a:latin typeface="Helvetica Light"/>
                  <a:ea typeface="Helvetica Light"/>
                  <a:cs typeface="Helvetica Light"/>
                  <a:sym typeface="Helvetica Light"/>
                </a:defRPr>
              </a:lvl1pPr>
            </a:lstStyle>
            <a:p>
              <a:r>
                <a:rPr sz="984"/>
                <a:t>act</a:t>
              </a:r>
            </a:p>
          </p:txBody>
        </p:sp>
        <p:sp>
          <p:nvSpPr>
            <p:cNvPr id="178" name="communicate"/>
            <p:cNvSpPr txBox="1"/>
            <p:nvPr/>
          </p:nvSpPr>
          <p:spPr>
            <a:xfrm>
              <a:off x="1307189" y="856392"/>
              <a:ext cx="1488020" cy="49910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lvl1pPr>
                <a:defRPr sz="1400" b="0">
                  <a:latin typeface="Helvetica Light"/>
                  <a:ea typeface="Helvetica Light"/>
                  <a:cs typeface="Helvetica Light"/>
                  <a:sym typeface="Helvetica Light"/>
                </a:defRPr>
              </a:lvl1pPr>
            </a:lstStyle>
            <a:p>
              <a:r>
                <a:rPr sz="984"/>
                <a:t>communicate</a:t>
              </a:r>
            </a:p>
          </p:txBody>
        </p:sp>
        <p:sp>
          <p:nvSpPr>
            <p:cNvPr id="179" name="address"/>
            <p:cNvSpPr txBox="1"/>
            <p:nvPr/>
          </p:nvSpPr>
          <p:spPr>
            <a:xfrm>
              <a:off x="800026" y="1722273"/>
              <a:ext cx="973493" cy="49910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lvl1pPr>
                <a:defRPr sz="1400" b="0">
                  <a:latin typeface="Helvetica Light"/>
                  <a:ea typeface="Helvetica Light"/>
                  <a:cs typeface="Helvetica Light"/>
                  <a:sym typeface="Helvetica Light"/>
                </a:defRPr>
              </a:lvl1pPr>
            </a:lstStyle>
            <a:p>
              <a:r>
                <a:rPr sz="984"/>
                <a:t>address</a:t>
              </a:r>
            </a:p>
          </p:txBody>
        </p:sp>
        <p:sp>
          <p:nvSpPr>
            <p:cNvPr id="180" name="harangue"/>
            <p:cNvSpPr txBox="1"/>
            <p:nvPr/>
          </p:nvSpPr>
          <p:spPr>
            <a:xfrm>
              <a:off x="0" y="2588155"/>
              <a:ext cx="1117318" cy="49910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lvl1pPr>
                <a:defRPr sz="1400" b="0">
                  <a:latin typeface="Helvetica Light"/>
                  <a:ea typeface="Helvetica Light"/>
                  <a:cs typeface="Helvetica Light"/>
                  <a:sym typeface="Helvetica Light"/>
                </a:defRPr>
              </a:lvl1pPr>
            </a:lstStyle>
            <a:p>
              <a:r>
                <a:rPr sz="984"/>
                <a:t>harangue</a:t>
              </a:r>
            </a:p>
          </p:txBody>
        </p:sp>
        <p:sp>
          <p:nvSpPr>
            <p:cNvPr id="181" name="rant"/>
            <p:cNvSpPr txBox="1"/>
            <p:nvPr/>
          </p:nvSpPr>
          <p:spPr>
            <a:xfrm>
              <a:off x="273452" y="3287640"/>
              <a:ext cx="503648" cy="49910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lvl1pPr>
                <a:defRPr sz="1400" b="0">
                  <a:latin typeface="Helvetica Light"/>
                  <a:ea typeface="Helvetica Light"/>
                  <a:cs typeface="Helvetica Light"/>
                  <a:sym typeface="Helvetica Light"/>
                </a:defRPr>
              </a:lvl1pPr>
            </a:lstStyle>
            <a:p>
              <a:r>
                <a:rPr sz="984"/>
                <a:t>rant</a:t>
              </a:r>
            </a:p>
          </p:txBody>
        </p:sp>
        <p:sp>
          <p:nvSpPr>
            <p:cNvPr id="182" name="perform"/>
            <p:cNvSpPr txBox="1"/>
            <p:nvPr/>
          </p:nvSpPr>
          <p:spPr>
            <a:xfrm>
              <a:off x="3605586" y="856392"/>
              <a:ext cx="1198585" cy="49910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lvl1pPr>
                <a:defRPr sz="1400" b="0">
                  <a:latin typeface="Helvetica Light"/>
                  <a:ea typeface="Helvetica Light"/>
                  <a:cs typeface="Helvetica Light"/>
                  <a:sym typeface="Helvetica Light"/>
                </a:defRPr>
              </a:lvl1pPr>
            </a:lstStyle>
            <a:p>
              <a:r>
                <a:rPr sz="984"/>
                <a:t>perform</a:t>
              </a:r>
            </a:p>
          </p:txBody>
        </p:sp>
        <p:sp>
          <p:nvSpPr>
            <p:cNvPr id="183" name="practice"/>
            <p:cNvSpPr txBox="1"/>
            <p:nvPr/>
          </p:nvSpPr>
          <p:spPr>
            <a:xfrm>
              <a:off x="3727645" y="1722273"/>
              <a:ext cx="943176" cy="49910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lvl1pPr>
                <a:defRPr sz="1400" b="0">
                  <a:latin typeface="Helvetica Light"/>
                  <a:ea typeface="Helvetica Light"/>
                  <a:cs typeface="Helvetica Light"/>
                  <a:sym typeface="Helvetica Light"/>
                </a:defRPr>
              </a:lvl1pPr>
            </a:lstStyle>
            <a:p>
              <a:r>
                <a:rPr sz="984"/>
                <a:t>practice</a:t>
              </a:r>
            </a:p>
          </p:txBody>
        </p:sp>
        <p:sp>
          <p:nvSpPr>
            <p:cNvPr id="184" name="walk through"/>
            <p:cNvSpPr txBox="1"/>
            <p:nvPr/>
          </p:nvSpPr>
          <p:spPr>
            <a:xfrm>
              <a:off x="2850155" y="2588155"/>
              <a:ext cx="1354724" cy="49910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lvl1pPr>
                <a:defRPr sz="1400" b="0">
                  <a:latin typeface="Helvetica Light"/>
                  <a:ea typeface="Helvetica Light"/>
                  <a:cs typeface="Helvetica Light"/>
                  <a:sym typeface="Helvetica Light"/>
                </a:defRPr>
              </a:lvl1pPr>
            </a:lstStyle>
            <a:p>
              <a:r>
                <a:rPr sz="984"/>
                <a:t>walk through</a:t>
              </a:r>
            </a:p>
          </p:txBody>
        </p:sp>
        <p:sp>
          <p:nvSpPr>
            <p:cNvPr id="185" name="scrimmage"/>
            <p:cNvSpPr txBox="1"/>
            <p:nvPr/>
          </p:nvSpPr>
          <p:spPr>
            <a:xfrm>
              <a:off x="4122414" y="2588155"/>
              <a:ext cx="1308783" cy="49910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lvl1pPr>
                <a:defRPr sz="1400" b="0">
                  <a:latin typeface="Helvetica Light"/>
                  <a:ea typeface="Helvetica Light"/>
                  <a:cs typeface="Helvetica Light"/>
                  <a:sym typeface="Helvetica Light"/>
                </a:defRPr>
              </a:lvl1pPr>
            </a:lstStyle>
            <a:p>
              <a:r>
                <a:rPr sz="984"/>
                <a:t>scrimmage</a:t>
              </a:r>
            </a:p>
          </p:txBody>
        </p:sp>
        <p:sp>
          <p:nvSpPr>
            <p:cNvPr id="186" name="relay"/>
            <p:cNvSpPr txBox="1"/>
            <p:nvPr/>
          </p:nvSpPr>
          <p:spPr>
            <a:xfrm>
              <a:off x="2175495" y="1722273"/>
              <a:ext cx="1430092" cy="49910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lvl1pPr>
                <a:defRPr sz="1400" b="0">
                  <a:latin typeface="Helvetica Light"/>
                  <a:ea typeface="Helvetica Light"/>
                  <a:cs typeface="Helvetica Light"/>
                  <a:sym typeface="Helvetica Light"/>
                </a:defRPr>
              </a:lvl1pPr>
            </a:lstStyle>
            <a:p>
              <a:r>
                <a:rPr sz="984"/>
                <a:t>relay</a:t>
              </a:r>
            </a:p>
          </p:txBody>
        </p:sp>
        <p:sp>
          <p:nvSpPr>
            <p:cNvPr id="187" name="talk about"/>
            <p:cNvSpPr txBox="1"/>
            <p:nvPr/>
          </p:nvSpPr>
          <p:spPr>
            <a:xfrm>
              <a:off x="1307189" y="2588155"/>
              <a:ext cx="1291104" cy="49910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lvl1pPr>
                <a:defRPr sz="1400" b="0">
                  <a:latin typeface="Helvetica Light"/>
                  <a:ea typeface="Helvetica Light"/>
                  <a:cs typeface="Helvetica Light"/>
                  <a:sym typeface="Helvetica Light"/>
                </a:defRPr>
              </a:lvl1pPr>
            </a:lstStyle>
            <a:p>
              <a:r>
                <a:rPr sz="984"/>
                <a:t>talk about</a:t>
              </a:r>
            </a:p>
          </p:txBody>
        </p:sp>
        <p:sp>
          <p:nvSpPr>
            <p:cNvPr id="188" name="descant"/>
            <p:cNvSpPr txBox="1"/>
            <p:nvPr/>
          </p:nvSpPr>
          <p:spPr>
            <a:xfrm>
              <a:off x="1453086" y="3287640"/>
              <a:ext cx="969711" cy="49910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lvl1pPr>
                <a:defRPr sz="1400" b="0">
                  <a:latin typeface="Helvetica Light"/>
                  <a:ea typeface="Helvetica Light"/>
                  <a:cs typeface="Helvetica Light"/>
                  <a:sym typeface="Helvetica Light"/>
                </a:defRPr>
              </a:lvl1pPr>
            </a:lstStyle>
            <a:p>
              <a:r>
                <a:rPr sz="984"/>
                <a:t>descant</a:t>
              </a:r>
            </a:p>
          </p:txBody>
        </p:sp>
        <p:sp>
          <p:nvSpPr>
            <p:cNvPr id="189" name="Line"/>
            <p:cNvSpPr/>
            <p:nvPr/>
          </p:nvSpPr>
          <p:spPr>
            <a:xfrm flipV="1">
              <a:off x="2181635" y="483220"/>
              <a:ext cx="1032882" cy="477989"/>
            </a:xfrm>
            <a:prstGeom prst="line">
              <a:avLst/>
            </a:prstGeom>
            <a:noFill/>
            <a:ln w="12700" cap="flat">
              <a:solidFill>
                <a:srgbClr val="000000"/>
              </a:solidFill>
              <a:prstDash val="solid"/>
              <a:miter lim="400000"/>
            </a:ln>
            <a:effectLst/>
          </p:spPr>
          <p:txBody>
            <a:bodyPr wrap="square" lIns="35719" tIns="35719" rIns="35719" bIns="35719" numCol="1" anchor="ctr">
              <a:noAutofit/>
            </a:bodyPr>
            <a:lstStyle/>
            <a:p>
              <a:pPr>
                <a:defRPr b="0">
                  <a:latin typeface="Helvetica Light"/>
                  <a:ea typeface="Helvetica Light"/>
                  <a:cs typeface="Helvetica Light"/>
                  <a:sym typeface="Helvetica Light"/>
                </a:defRPr>
              </a:pPr>
              <a:endParaRPr sz="1266"/>
            </a:p>
          </p:txBody>
        </p:sp>
        <p:sp>
          <p:nvSpPr>
            <p:cNvPr id="190" name="Line"/>
            <p:cNvSpPr/>
            <p:nvPr/>
          </p:nvSpPr>
          <p:spPr>
            <a:xfrm flipH="1" flipV="1">
              <a:off x="3221218" y="482893"/>
              <a:ext cx="884803" cy="478643"/>
            </a:xfrm>
            <a:prstGeom prst="line">
              <a:avLst/>
            </a:prstGeom>
            <a:noFill/>
            <a:ln w="12700" cap="flat">
              <a:solidFill>
                <a:srgbClr val="000000"/>
              </a:solidFill>
              <a:prstDash val="solid"/>
              <a:miter lim="400000"/>
            </a:ln>
            <a:effectLst/>
          </p:spPr>
          <p:txBody>
            <a:bodyPr wrap="square" lIns="35719" tIns="35719" rIns="35719" bIns="35719" numCol="1" anchor="ctr">
              <a:noAutofit/>
            </a:bodyPr>
            <a:lstStyle/>
            <a:p>
              <a:pPr>
                <a:defRPr b="0">
                  <a:latin typeface="Helvetica Light"/>
                  <a:ea typeface="Helvetica Light"/>
                  <a:cs typeface="Helvetica Light"/>
                  <a:sym typeface="Helvetica Light"/>
                </a:defRPr>
              </a:pPr>
              <a:endParaRPr sz="1266"/>
            </a:p>
          </p:txBody>
        </p:sp>
        <p:sp>
          <p:nvSpPr>
            <p:cNvPr id="191" name="Line"/>
            <p:cNvSpPr/>
            <p:nvPr/>
          </p:nvSpPr>
          <p:spPr>
            <a:xfrm flipV="1">
              <a:off x="4196196" y="1223171"/>
              <a:ext cx="1" cy="614559"/>
            </a:xfrm>
            <a:prstGeom prst="line">
              <a:avLst/>
            </a:prstGeom>
            <a:noFill/>
            <a:ln w="12700" cap="flat">
              <a:solidFill>
                <a:srgbClr val="000000"/>
              </a:solidFill>
              <a:prstDash val="solid"/>
              <a:miter lim="400000"/>
            </a:ln>
            <a:effectLst/>
          </p:spPr>
          <p:txBody>
            <a:bodyPr wrap="square" lIns="35719" tIns="35719" rIns="35719" bIns="35719" numCol="1" anchor="ctr">
              <a:noAutofit/>
            </a:bodyPr>
            <a:lstStyle/>
            <a:p>
              <a:pPr>
                <a:defRPr b="0">
                  <a:latin typeface="Helvetica Light"/>
                  <a:ea typeface="Helvetica Light"/>
                  <a:cs typeface="Helvetica Light"/>
                  <a:sym typeface="Helvetica Light"/>
                </a:defRPr>
              </a:pPr>
              <a:endParaRPr sz="1266"/>
            </a:p>
          </p:txBody>
        </p:sp>
        <p:sp>
          <p:nvSpPr>
            <p:cNvPr id="192" name="Line"/>
            <p:cNvSpPr/>
            <p:nvPr/>
          </p:nvSpPr>
          <p:spPr>
            <a:xfrm flipH="1">
              <a:off x="3671462" y="2120056"/>
              <a:ext cx="458119" cy="598517"/>
            </a:xfrm>
            <a:prstGeom prst="line">
              <a:avLst/>
            </a:prstGeom>
            <a:noFill/>
            <a:ln w="12700" cap="flat">
              <a:solidFill>
                <a:srgbClr val="000000"/>
              </a:solidFill>
              <a:prstDash val="solid"/>
              <a:miter lim="400000"/>
            </a:ln>
            <a:effectLst/>
          </p:spPr>
          <p:txBody>
            <a:bodyPr wrap="square" lIns="35719" tIns="35719" rIns="35719" bIns="35719" numCol="1" anchor="ctr">
              <a:noAutofit/>
            </a:bodyPr>
            <a:lstStyle/>
            <a:p>
              <a:pPr>
                <a:defRPr b="0">
                  <a:latin typeface="Helvetica Light"/>
                  <a:ea typeface="Helvetica Light"/>
                  <a:cs typeface="Helvetica Light"/>
                  <a:sym typeface="Helvetica Light"/>
                </a:defRPr>
              </a:pPr>
              <a:endParaRPr sz="1266"/>
            </a:p>
          </p:txBody>
        </p:sp>
        <p:sp>
          <p:nvSpPr>
            <p:cNvPr id="193" name="Line"/>
            <p:cNvSpPr/>
            <p:nvPr/>
          </p:nvSpPr>
          <p:spPr>
            <a:xfrm>
              <a:off x="4288669" y="2076615"/>
              <a:ext cx="491369" cy="641958"/>
            </a:xfrm>
            <a:prstGeom prst="line">
              <a:avLst/>
            </a:prstGeom>
            <a:noFill/>
            <a:ln w="12700" cap="flat">
              <a:solidFill>
                <a:srgbClr val="000000"/>
              </a:solidFill>
              <a:prstDash val="solid"/>
              <a:miter lim="400000"/>
            </a:ln>
            <a:effectLst/>
          </p:spPr>
          <p:txBody>
            <a:bodyPr wrap="square" lIns="35719" tIns="35719" rIns="35719" bIns="35719" numCol="1" anchor="ctr">
              <a:noAutofit/>
            </a:bodyPr>
            <a:lstStyle/>
            <a:p>
              <a:pPr>
                <a:defRPr b="0">
                  <a:latin typeface="Helvetica Light"/>
                  <a:ea typeface="Helvetica Light"/>
                  <a:cs typeface="Helvetica Light"/>
                  <a:sym typeface="Helvetica Light"/>
                </a:defRPr>
              </a:pPr>
              <a:endParaRPr sz="1266"/>
            </a:p>
          </p:txBody>
        </p:sp>
        <p:sp>
          <p:nvSpPr>
            <p:cNvPr id="194" name="Line"/>
            <p:cNvSpPr/>
            <p:nvPr/>
          </p:nvSpPr>
          <p:spPr>
            <a:xfrm flipH="1">
              <a:off x="1313328" y="1231192"/>
              <a:ext cx="493796" cy="645128"/>
            </a:xfrm>
            <a:prstGeom prst="line">
              <a:avLst/>
            </a:prstGeom>
            <a:noFill/>
            <a:ln w="12700" cap="flat">
              <a:solidFill>
                <a:srgbClr val="000000"/>
              </a:solidFill>
              <a:prstDash val="solid"/>
              <a:miter lim="400000"/>
            </a:ln>
            <a:effectLst/>
          </p:spPr>
          <p:txBody>
            <a:bodyPr wrap="square" lIns="35719" tIns="35719" rIns="35719" bIns="35719" numCol="1" anchor="ctr">
              <a:noAutofit/>
            </a:bodyPr>
            <a:lstStyle/>
            <a:p>
              <a:pPr>
                <a:defRPr b="0">
                  <a:latin typeface="Helvetica Light"/>
                  <a:ea typeface="Helvetica Light"/>
                  <a:cs typeface="Helvetica Light"/>
                  <a:sym typeface="Helvetica Light"/>
                </a:defRPr>
              </a:pPr>
              <a:endParaRPr sz="1266"/>
            </a:p>
          </p:txBody>
        </p:sp>
        <p:sp>
          <p:nvSpPr>
            <p:cNvPr id="195" name="Line"/>
            <p:cNvSpPr/>
            <p:nvPr/>
          </p:nvSpPr>
          <p:spPr>
            <a:xfrm>
              <a:off x="2352608" y="1234362"/>
              <a:ext cx="491369" cy="641958"/>
            </a:xfrm>
            <a:prstGeom prst="line">
              <a:avLst/>
            </a:prstGeom>
            <a:noFill/>
            <a:ln w="12700" cap="flat">
              <a:solidFill>
                <a:srgbClr val="000000"/>
              </a:solidFill>
              <a:prstDash val="solid"/>
              <a:miter lim="400000"/>
            </a:ln>
            <a:effectLst/>
          </p:spPr>
          <p:txBody>
            <a:bodyPr wrap="square" lIns="35719" tIns="35719" rIns="35719" bIns="35719" numCol="1" anchor="ctr">
              <a:noAutofit/>
            </a:bodyPr>
            <a:lstStyle/>
            <a:p>
              <a:pPr>
                <a:defRPr b="0">
                  <a:latin typeface="Helvetica Light"/>
                  <a:ea typeface="Helvetica Light"/>
                  <a:cs typeface="Helvetica Light"/>
                  <a:sym typeface="Helvetica Light"/>
                </a:defRPr>
              </a:pPr>
              <a:endParaRPr sz="1266"/>
            </a:p>
          </p:txBody>
        </p:sp>
        <p:sp>
          <p:nvSpPr>
            <p:cNvPr id="196" name="Line"/>
            <p:cNvSpPr/>
            <p:nvPr/>
          </p:nvSpPr>
          <p:spPr>
            <a:xfrm>
              <a:off x="1455233" y="2120056"/>
              <a:ext cx="491369" cy="641958"/>
            </a:xfrm>
            <a:prstGeom prst="line">
              <a:avLst/>
            </a:prstGeom>
            <a:noFill/>
            <a:ln w="12700" cap="flat">
              <a:solidFill>
                <a:srgbClr val="000000"/>
              </a:solidFill>
              <a:prstDash val="solid"/>
              <a:miter lim="400000"/>
            </a:ln>
            <a:effectLst/>
          </p:spPr>
          <p:txBody>
            <a:bodyPr wrap="square" lIns="35719" tIns="35719" rIns="35719" bIns="35719" numCol="1" anchor="ctr">
              <a:noAutofit/>
            </a:bodyPr>
            <a:lstStyle/>
            <a:p>
              <a:pPr>
                <a:defRPr b="0">
                  <a:latin typeface="Helvetica Light"/>
                  <a:ea typeface="Helvetica Light"/>
                  <a:cs typeface="Helvetica Light"/>
                  <a:sym typeface="Helvetica Light"/>
                </a:defRPr>
              </a:pPr>
              <a:endParaRPr sz="1266"/>
            </a:p>
          </p:txBody>
        </p:sp>
        <p:sp>
          <p:nvSpPr>
            <p:cNvPr id="197" name="Line"/>
            <p:cNvSpPr/>
            <p:nvPr/>
          </p:nvSpPr>
          <p:spPr>
            <a:xfrm flipH="1">
              <a:off x="553128" y="2120056"/>
              <a:ext cx="493797" cy="645129"/>
            </a:xfrm>
            <a:prstGeom prst="line">
              <a:avLst/>
            </a:prstGeom>
            <a:noFill/>
            <a:ln w="12700" cap="flat">
              <a:solidFill>
                <a:srgbClr val="000000"/>
              </a:solidFill>
              <a:prstDash val="solid"/>
              <a:miter lim="400000"/>
            </a:ln>
            <a:effectLst/>
          </p:spPr>
          <p:txBody>
            <a:bodyPr wrap="square" lIns="35719" tIns="35719" rIns="35719" bIns="35719" numCol="1" anchor="ctr">
              <a:noAutofit/>
            </a:bodyPr>
            <a:lstStyle/>
            <a:p>
              <a:pPr>
                <a:defRPr b="0">
                  <a:latin typeface="Helvetica Light"/>
                  <a:ea typeface="Helvetica Light"/>
                  <a:cs typeface="Helvetica Light"/>
                  <a:sym typeface="Helvetica Light"/>
                </a:defRPr>
              </a:pPr>
              <a:endParaRPr sz="1266"/>
            </a:p>
          </p:txBody>
        </p:sp>
        <p:sp>
          <p:nvSpPr>
            <p:cNvPr id="198" name="Line"/>
            <p:cNvSpPr/>
            <p:nvPr/>
          </p:nvSpPr>
          <p:spPr>
            <a:xfrm flipV="1">
              <a:off x="1961423" y="2980361"/>
              <a:ext cx="1" cy="453730"/>
            </a:xfrm>
            <a:prstGeom prst="line">
              <a:avLst/>
            </a:prstGeom>
            <a:noFill/>
            <a:ln w="12700" cap="flat">
              <a:solidFill>
                <a:srgbClr val="000000"/>
              </a:solidFill>
              <a:prstDash val="solid"/>
              <a:miter lim="400000"/>
            </a:ln>
            <a:effectLst/>
          </p:spPr>
          <p:txBody>
            <a:bodyPr wrap="square" lIns="35719" tIns="35719" rIns="35719" bIns="35719" numCol="1" anchor="ctr">
              <a:noAutofit/>
            </a:bodyPr>
            <a:lstStyle/>
            <a:p>
              <a:pPr>
                <a:defRPr b="0">
                  <a:latin typeface="Helvetica Light"/>
                  <a:ea typeface="Helvetica Light"/>
                  <a:cs typeface="Helvetica Light"/>
                  <a:sym typeface="Helvetica Light"/>
                </a:defRPr>
              </a:pPr>
              <a:endParaRPr sz="1266"/>
            </a:p>
          </p:txBody>
        </p:sp>
        <p:sp>
          <p:nvSpPr>
            <p:cNvPr id="199" name="Line"/>
            <p:cNvSpPr/>
            <p:nvPr/>
          </p:nvSpPr>
          <p:spPr>
            <a:xfrm flipV="1">
              <a:off x="538307" y="2934988"/>
              <a:ext cx="1" cy="499103"/>
            </a:xfrm>
            <a:prstGeom prst="line">
              <a:avLst/>
            </a:prstGeom>
            <a:noFill/>
            <a:ln w="12700" cap="flat">
              <a:solidFill>
                <a:srgbClr val="000000"/>
              </a:solidFill>
              <a:prstDash val="solid"/>
              <a:miter lim="400000"/>
            </a:ln>
            <a:effectLst/>
          </p:spPr>
          <p:txBody>
            <a:bodyPr wrap="square" lIns="35719" tIns="35719" rIns="35719" bIns="35719" numCol="1" anchor="ctr">
              <a:noAutofit/>
            </a:bodyPr>
            <a:lstStyle/>
            <a:p>
              <a:pPr>
                <a:defRPr b="0">
                  <a:latin typeface="Helvetica Light"/>
                  <a:ea typeface="Helvetica Light"/>
                  <a:cs typeface="Helvetica Light"/>
                  <a:sym typeface="Helvetica Light"/>
                </a:defRPr>
              </a:pPr>
              <a:endParaRPr sz="1266"/>
            </a:p>
          </p:txBody>
        </p:sp>
      </p:grpSp>
    </p:spTree>
    <p:extLst>
      <p:ext uri="{BB962C8B-B14F-4D97-AF65-F5344CB8AC3E}">
        <p14:creationId xmlns:p14="http://schemas.microsoft.com/office/powerpoint/2010/main" val="20700273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2" name="Image" descr="Image"/>
          <p:cNvPicPr>
            <a:picLocks noChangeAspect="1"/>
          </p:cNvPicPr>
          <p:nvPr/>
        </p:nvPicPr>
        <p:blipFill>
          <a:blip r:embed="rId3"/>
          <a:stretch>
            <a:fillRect/>
          </a:stretch>
        </p:blipFill>
        <p:spPr>
          <a:xfrm>
            <a:off x="5475226" y="2075482"/>
            <a:ext cx="5196929" cy="3087351"/>
          </a:xfrm>
          <a:prstGeom prst="rect">
            <a:avLst/>
          </a:prstGeom>
          <a:ln w="12700">
            <a:miter lim="400000"/>
          </a:ln>
        </p:spPr>
      </p:pic>
      <p:sp>
        <p:nvSpPr>
          <p:cNvPr id="203" name="Lexical Semantics"/>
          <p:cNvSpPr txBox="1">
            <a:spLocks noGrp="1"/>
          </p:cNvSpPr>
          <p:nvPr>
            <p:ph type="title"/>
          </p:nvPr>
        </p:nvSpPr>
        <p:spPr>
          <a:prstGeom prst="rect">
            <a:avLst/>
          </a:prstGeom>
        </p:spPr>
        <p:txBody>
          <a:bodyPr/>
          <a:lstStyle/>
          <a:p>
            <a:r>
              <a:t>Lexical Semantics</a:t>
            </a:r>
          </a:p>
        </p:txBody>
      </p:sp>
      <p:sp>
        <p:nvSpPr>
          <p:cNvPr id="204" name="Vector Space Models"/>
          <p:cNvSpPr txBox="1"/>
          <p:nvPr/>
        </p:nvSpPr>
        <p:spPr>
          <a:xfrm>
            <a:off x="5646760" y="5150367"/>
            <a:ext cx="4853862" cy="6131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spAutoFit/>
          </a:bodyPr>
          <a:lstStyle>
            <a:lvl1pPr>
              <a:defRPr sz="5000" b="0">
                <a:latin typeface="Helvetica Light"/>
                <a:ea typeface="Helvetica Light"/>
                <a:cs typeface="Helvetica Light"/>
                <a:sym typeface="Helvetica Light"/>
              </a:defRPr>
            </a:lvl1pPr>
          </a:lstStyle>
          <a:p>
            <a:r>
              <a:rPr sz="3516"/>
              <a:t>Vector Space Models</a:t>
            </a:r>
          </a:p>
        </p:txBody>
      </p:sp>
      <p:sp>
        <p:nvSpPr>
          <p:cNvPr id="205" name="WordNet"/>
          <p:cNvSpPr txBox="1"/>
          <p:nvPr/>
        </p:nvSpPr>
        <p:spPr>
          <a:xfrm>
            <a:off x="2322704" y="5061871"/>
            <a:ext cx="2746503" cy="613181"/>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spAutoFit/>
          </a:bodyPr>
          <a:lstStyle>
            <a:lvl1pPr>
              <a:defRPr sz="5000" b="0">
                <a:latin typeface="Helvetica Light"/>
                <a:ea typeface="Helvetica Light"/>
                <a:cs typeface="Helvetica Light"/>
                <a:sym typeface="Helvetica Light"/>
              </a:defRPr>
            </a:lvl1pPr>
          </a:lstStyle>
          <a:p>
            <a:r>
              <a:rPr sz="3516"/>
              <a:t>WordNet</a:t>
            </a:r>
          </a:p>
        </p:txBody>
      </p:sp>
      <p:grpSp>
        <p:nvGrpSpPr>
          <p:cNvPr id="229" name="Group"/>
          <p:cNvGrpSpPr/>
          <p:nvPr/>
        </p:nvGrpSpPr>
        <p:grpSpPr>
          <a:xfrm>
            <a:off x="2014235" y="2352255"/>
            <a:ext cx="3818810" cy="2662554"/>
            <a:chOff x="0" y="0"/>
            <a:chExt cx="5431196" cy="3786742"/>
          </a:xfrm>
        </p:grpSpPr>
        <p:sp>
          <p:nvSpPr>
            <p:cNvPr id="206" name="act"/>
            <p:cNvSpPr txBox="1"/>
            <p:nvPr/>
          </p:nvSpPr>
          <p:spPr>
            <a:xfrm>
              <a:off x="2890541" y="0"/>
              <a:ext cx="654305" cy="49910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lvl1pPr>
                <a:defRPr sz="1400" b="0">
                  <a:latin typeface="Helvetica Light"/>
                  <a:ea typeface="Helvetica Light"/>
                  <a:cs typeface="Helvetica Light"/>
                  <a:sym typeface="Helvetica Light"/>
                </a:defRPr>
              </a:lvl1pPr>
            </a:lstStyle>
            <a:p>
              <a:r>
                <a:rPr sz="984"/>
                <a:t>act</a:t>
              </a:r>
            </a:p>
          </p:txBody>
        </p:sp>
        <p:sp>
          <p:nvSpPr>
            <p:cNvPr id="207" name="communicate"/>
            <p:cNvSpPr txBox="1"/>
            <p:nvPr/>
          </p:nvSpPr>
          <p:spPr>
            <a:xfrm>
              <a:off x="1307189" y="856392"/>
              <a:ext cx="1488020" cy="49910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lvl1pPr>
                <a:defRPr sz="1400" b="0">
                  <a:latin typeface="Helvetica Light"/>
                  <a:ea typeface="Helvetica Light"/>
                  <a:cs typeface="Helvetica Light"/>
                  <a:sym typeface="Helvetica Light"/>
                </a:defRPr>
              </a:lvl1pPr>
            </a:lstStyle>
            <a:p>
              <a:r>
                <a:rPr sz="984"/>
                <a:t>communicate</a:t>
              </a:r>
            </a:p>
          </p:txBody>
        </p:sp>
        <p:sp>
          <p:nvSpPr>
            <p:cNvPr id="208" name="address"/>
            <p:cNvSpPr txBox="1"/>
            <p:nvPr/>
          </p:nvSpPr>
          <p:spPr>
            <a:xfrm>
              <a:off x="800026" y="1722273"/>
              <a:ext cx="973493" cy="49910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lvl1pPr>
                <a:defRPr sz="1400" b="0">
                  <a:latin typeface="Helvetica Light"/>
                  <a:ea typeface="Helvetica Light"/>
                  <a:cs typeface="Helvetica Light"/>
                  <a:sym typeface="Helvetica Light"/>
                </a:defRPr>
              </a:lvl1pPr>
            </a:lstStyle>
            <a:p>
              <a:r>
                <a:rPr sz="984"/>
                <a:t>address</a:t>
              </a:r>
            </a:p>
          </p:txBody>
        </p:sp>
        <p:sp>
          <p:nvSpPr>
            <p:cNvPr id="209" name="harangue"/>
            <p:cNvSpPr txBox="1"/>
            <p:nvPr/>
          </p:nvSpPr>
          <p:spPr>
            <a:xfrm>
              <a:off x="0" y="2588155"/>
              <a:ext cx="1117318" cy="49910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lvl1pPr>
                <a:defRPr sz="1400" b="0">
                  <a:latin typeface="Helvetica Light"/>
                  <a:ea typeface="Helvetica Light"/>
                  <a:cs typeface="Helvetica Light"/>
                  <a:sym typeface="Helvetica Light"/>
                </a:defRPr>
              </a:lvl1pPr>
            </a:lstStyle>
            <a:p>
              <a:r>
                <a:rPr sz="984"/>
                <a:t>harangue</a:t>
              </a:r>
            </a:p>
          </p:txBody>
        </p:sp>
        <p:sp>
          <p:nvSpPr>
            <p:cNvPr id="210" name="rant"/>
            <p:cNvSpPr txBox="1"/>
            <p:nvPr/>
          </p:nvSpPr>
          <p:spPr>
            <a:xfrm>
              <a:off x="273452" y="3287640"/>
              <a:ext cx="503648" cy="49910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lvl1pPr>
                <a:defRPr sz="1400" b="0">
                  <a:latin typeface="Helvetica Light"/>
                  <a:ea typeface="Helvetica Light"/>
                  <a:cs typeface="Helvetica Light"/>
                  <a:sym typeface="Helvetica Light"/>
                </a:defRPr>
              </a:lvl1pPr>
            </a:lstStyle>
            <a:p>
              <a:r>
                <a:rPr sz="984"/>
                <a:t>rant</a:t>
              </a:r>
            </a:p>
          </p:txBody>
        </p:sp>
        <p:sp>
          <p:nvSpPr>
            <p:cNvPr id="211" name="perform"/>
            <p:cNvSpPr txBox="1"/>
            <p:nvPr/>
          </p:nvSpPr>
          <p:spPr>
            <a:xfrm>
              <a:off x="3605586" y="856392"/>
              <a:ext cx="1198585" cy="49910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lvl1pPr>
                <a:defRPr sz="1400" b="0">
                  <a:latin typeface="Helvetica Light"/>
                  <a:ea typeface="Helvetica Light"/>
                  <a:cs typeface="Helvetica Light"/>
                  <a:sym typeface="Helvetica Light"/>
                </a:defRPr>
              </a:lvl1pPr>
            </a:lstStyle>
            <a:p>
              <a:r>
                <a:rPr sz="984"/>
                <a:t>perform</a:t>
              </a:r>
            </a:p>
          </p:txBody>
        </p:sp>
        <p:sp>
          <p:nvSpPr>
            <p:cNvPr id="212" name="practice"/>
            <p:cNvSpPr txBox="1"/>
            <p:nvPr/>
          </p:nvSpPr>
          <p:spPr>
            <a:xfrm>
              <a:off x="3727645" y="1722273"/>
              <a:ext cx="943176" cy="49910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lvl1pPr>
                <a:defRPr sz="1400" b="0">
                  <a:latin typeface="Helvetica Light"/>
                  <a:ea typeface="Helvetica Light"/>
                  <a:cs typeface="Helvetica Light"/>
                  <a:sym typeface="Helvetica Light"/>
                </a:defRPr>
              </a:lvl1pPr>
            </a:lstStyle>
            <a:p>
              <a:r>
                <a:rPr sz="984"/>
                <a:t>practice</a:t>
              </a:r>
            </a:p>
          </p:txBody>
        </p:sp>
        <p:sp>
          <p:nvSpPr>
            <p:cNvPr id="213" name="walk through"/>
            <p:cNvSpPr txBox="1"/>
            <p:nvPr/>
          </p:nvSpPr>
          <p:spPr>
            <a:xfrm>
              <a:off x="2850155" y="2588155"/>
              <a:ext cx="1354724" cy="49910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lvl1pPr>
                <a:defRPr sz="1400" b="0">
                  <a:latin typeface="Helvetica Light"/>
                  <a:ea typeface="Helvetica Light"/>
                  <a:cs typeface="Helvetica Light"/>
                  <a:sym typeface="Helvetica Light"/>
                </a:defRPr>
              </a:lvl1pPr>
            </a:lstStyle>
            <a:p>
              <a:r>
                <a:rPr sz="984"/>
                <a:t>walk through</a:t>
              </a:r>
            </a:p>
          </p:txBody>
        </p:sp>
        <p:sp>
          <p:nvSpPr>
            <p:cNvPr id="214" name="scrimmage"/>
            <p:cNvSpPr txBox="1"/>
            <p:nvPr/>
          </p:nvSpPr>
          <p:spPr>
            <a:xfrm>
              <a:off x="4122414" y="2588155"/>
              <a:ext cx="1308783" cy="49910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lvl1pPr>
                <a:defRPr sz="1400" b="0">
                  <a:latin typeface="Helvetica Light"/>
                  <a:ea typeface="Helvetica Light"/>
                  <a:cs typeface="Helvetica Light"/>
                  <a:sym typeface="Helvetica Light"/>
                </a:defRPr>
              </a:lvl1pPr>
            </a:lstStyle>
            <a:p>
              <a:r>
                <a:rPr sz="984"/>
                <a:t>scrimmage</a:t>
              </a:r>
            </a:p>
          </p:txBody>
        </p:sp>
        <p:sp>
          <p:nvSpPr>
            <p:cNvPr id="215" name="relay"/>
            <p:cNvSpPr txBox="1"/>
            <p:nvPr/>
          </p:nvSpPr>
          <p:spPr>
            <a:xfrm>
              <a:off x="2175495" y="1722273"/>
              <a:ext cx="1430092" cy="49910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lvl1pPr>
                <a:defRPr sz="1400" b="0">
                  <a:latin typeface="Helvetica Light"/>
                  <a:ea typeface="Helvetica Light"/>
                  <a:cs typeface="Helvetica Light"/>
                  <a:sym typeface="Helvetica Light"/>
                </a:defRPr>
              </a:lvl1pPr>
            </a:lstStyle>
            <a:p>
              <a:r>
                <a:rPr sz="984"/>
                <a:t>relay</a:t>
              </a:r>
            </a:p>
          </p:txBody>
        </p:sp>
        <p:sp>
          <p:nvSpPr>
            <p:cNvPr id="216" name="talk about"/>
            <p:cNvSpPr txBox="1"/>
            <p:nvPr/>
          </p:nvSpPr>
          <p:spPr>
            <a:xfrm>
              <a:off x="1307189" y="2588155"/>
              <a:ext cx="1291104" cy="49910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lvl1pPr>
                <a:defRPr sz="1400" b="0">
                  <a:latin typeface="Helvetica Light"/>
                  <a:ea typeface="Helvetica Light"/>
                  <a:cs typeface="Helvetica Light"/>
                  <a:sym typeface="Helvetica Light"/>
                </a:defRPr>
              </a:lvl1pPr>
            </a:lstStyle>
            <a:p>
              <a:r>
                <a:rPr sz="984"/>
                <a:t>talk about</a:t>
              </a:r>
            </a:p>
          </p:txBody>
        </p:sp>
        <p:sp>
          <p:nvSpPr>
            <p:cNvPr id="217" name="descant"/>
            <p:cNvSpPr txBox="1"/>
            <p:nvPr/>
          </p:nvSpPr>
          <p:spPr>
            <a:xfrm>
              <a:off x="1453086" y="3287640"/>
              <a:ext cx="969711" cy="49910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lvl1pPr>
                <a:defRPr sz="1400" b="0">
                  <a:latin typeface="Helvetica Light"/>
                  <a:ea typeface="Helvetica Light"/>
                  <a:cs typeface="Helvetica Light"/>
                  <a:sym typeface="Helvetica Light"/>
                </a:defRPr>
              </a:lvl1pPr>
            </a:lstStyle>
            <a:p>
              <a:r>
                <a:rPr sz="984"/>
                <a:t>descant</a:t>
              </a:r>
            </a:p>
          </p:txBody>
        </p:sp>
        <p:sp>
          <p:nvSpPr>
            <p:cNvPr id="218" name="Line"/>
            <p:cNvSpPr/>
            <p:nvPr/>
          </p:nvSpPr>
          <p:spPr>
            <a:xfrm flipV="1">
              <a:off x="2181635" y="483220"/>
              <a:ext cx="1032882" cy="477989"/>
            </a:xfrm>
            <a:prstGeom prst="line">
              <a:avLst/>
            </a:prstGeom>
            <a:noFill/>
            <a:ln w="12700" cap="flat">
              <a:solidFill>
                <a:srgbClr val="000000"/>
              </a:solidFill>
              <a:prstDash val="solid"/>
              <a:miter lim="400000"/>
            </a:ln>
            <a:effectLst/>
          </p:spPr>
          <p:txBody>
            <a:bodyPr wrap="square" lIns="35719" tIns="35719" rIns="35719" bIns="35719" numCol="1" anchor="ctr">
              <a:noAutofit/>
            </a:bodyPr>
            <a:lstStyle/>
            <a:p>
              <a:pPr>
                <a:defRPr b="0">
                  <a:latin typeface="Helvetica Light"/>
                  <a:ea typeface="Helvetica Light"/>
                  <a:cs typeface="Helvetica Light"/>
                  <a:sym typeface="Helvetica Light"/>
                </a:defRPr>
              </a:pPr>
              <a:endParaRPr sz="1266"/>
            </a:p>
          </p:txBody>
        </p:sp>
        <p:sp>
          <p:nvSpPr>
            <p:cNvPr id="219" name="Line"/>
            <p:cNvSpPr/>
            <p:nvPr/>
          </p:nvSpPr>
          <p:spPr>
            <a:xfrm flipH="1" flipV="1">
              <a:off x="3221218" y="482893"/>
              <a:ext cx="884803" cy="478643"/>
            </a:xfrm>
            <a:prstGeom prst="line">
              <a:avLst/>
            </a:prstGeom>
            <a:noFill/>
            <a:ln w="12700" cap="flat">
              <a:solidFill>
                <a:srgbClr val="000000"/>
              </a:solidFill>
              <a:prstDash val="solid"/>
              <a:miter lim="400000"/>
            </a:ln>
            <a:effectLst/>
          </p:spPr>
          <p:txBody>
            <a:bodyPr wrap="square" lIns="35719" tIns="35719" rIns="35719" bIns="35719" numCol="1" anchor="ctr">
              <a:noAutofit/>
            </a:bodyPr>
            <a:lstStyle/>
            <a:p>
              <a:pPr>
                <a:defRPr b="0">
                  <a:latin typeface="Helvetica Light"/>
                  <a:ea typeface="Helvetica Light"/>
                  <a:cs typeface="Helvetica Light"/>
                  <a:sym typeface="Helvetica Light"/>
                </a:defRPr>
              </a:pPr>
              <a:endParaRPr sz="1266"/>
            </a:p>
          </p:txBody>
        </p:sp>
        <p:sp>
          <p:nvSpPr>
            <p:cNvPr id="220" name="Line"/>
            <p:cNvSpPr/>
            <p:nvPr/>
          </p:nvSpPr>
          <p:spPr>
            <a:xfrm flipV="1">
              <a:off x="4196196" y="1223171"/>
              <a:ext cx="1" cy="614559"/>
            </a:xfrm>
            <a:prstGeom prst="line">
              <a:avLst/>
            </a:prstGeom>
            <a:noFill/>
            <a:ln w="12700" cap="flat">
              <a:solidFill>
                <a:srgbClr val="000000"/>
              </a:solidFill>
              <a:prstDash val="solid"/>
              <a:miter lim="400000"/>
            </a:ln>
            <a:effectLst/>
          </p:spPr>
          <p:txBody>
            <a:bodyPr wrap="square" lIns="35719" tIns="35719" rIns="35719" bIns="35719" numCol="1" anchor="ctr">
              <a:noAutofit/>
            </a:bodyPr>
            <a:lstStyle/>
            <a:p>
              <a:pPr>
                <a:defRPr b="0">
                  <a:latin typeface="Helvetica Light"/>
                  <a:ea typeface="Helvetica Light"/>
                  <a:cs typeface="Helvetica Light"/>
                  <a:sym typeface="Helvetica Light"/>
                </a:defRPr>
              </a:pPr>
              <a:endParaRPr sz="1266"/>
            </a:p>
          </p:txBody>
        </p:sp>
        <p:sp>
          <p:nvSpPr>
            <p:cNvPr id="221" name="Line"/>
            <p:cNvSpPr/>
            <p:nvPr/>
          </p:nvSpPr>
          <p:spPr>
            <a:xfrm flipH="1">
              <a:off x="3671462" y="2120056"/>
              <a:ext cx="458119" cy="598517"/>
            </a:xfrm>
            <a:prstGeom prst="line">
              <a:avLst/>
            </a:prstGeom>
            <a:noFill/>
            <a:ln w="12700" cap="flat">
              <a:solidFill>
                <a:srgbClr val="000000"/>
              </a:solidFill>
              <a:prstDash val="solid"/>
              <a:miter lim="400000"/>
            </a:ln>
            <a:effectLst/>
          </p:spPr>
          <p:txBody>
            <a:bodyPr wrap="square" lIns="35719" tIns="35719" rIns="35719" bIns="35719" numCol="1" anchor="ctr">
              <a:noAutofit/>
            </a:bodyPr>
            <a:lstStyle/>
            <a:p>
              <a:pPr>
                <a:defRPr b="0">
                  <a:latin typeface="Helvetica Light"/>
                  <a:ea typeface="Helvetica Light"/>
                  <a:cs typeface="Helvetica Light"/>
                  <a:sym typeface="Helvetica Light"/>
                </a:defRPr>
              </a:pPr>
              <a:endParaRPr sz="1266"/>
            </a:p>
          </p:txBody>
        </p:sp>
        <p:sp>
          <p:nvSpPr>
            <p:cNvPr id="222" name="Line"/>
            <p:cNvSpPr/>
            <p:nvPr/>
          </p:nvSpPr>
          <p:spPr>
            <a:xfrm>
              <a:off x="4288669" y="2076615"/>
              <a:ext cx="491369" cy="641958"/>
            </a:xfrm>
            <a:prstGeom prst="line">
              <a:avLst/>
            </a:prstGeom>
            <a:noFill/>
            <a:ln w="12700" cap="flat">
              <a:solidFill>
                <a:srgbClr val="000000"/>
              </a:solidFill>
              <a:prstDash val="solid"/>
              <a:miter lim="400000"/>
            </a:ln>
            <a:effectLst/>
          </p:spPr>
          <p:txBody>
            <a:bodyPr wrap="square" lIns="35719" tIns="35719" rIns="35719" bIns="35719" numCol="1" anchor="ctr">
              <a:noAutofit/>
            </a:bodyPr>
            <a:lstStyle/>
            <a:p>
              <a:pPr>
                <a:defRPr b="0">
                  <a:latin typeface="Helvetica Light"/>
                  <a:ea typeface="Helvetica Light"/>
                  <a:cs typeface="Helvetica Light"/>
                  <a:sym typeface="Helvetica Light"/>
                </a:defRPr>
              </a:pPr>
              <a:endParaRPr sz="1266"/>
            </a:p>
          </p:txBody>
        </p:sp>
        <p:sp>
          <p:nvSpPr>
            <p:cNvPr id="223" name="Line"/>
            <p:cNvSpPr/>
            <p:nvPr/>
          </p:nvSpPr>
          <p:spPr>
            <a:xfrm flipH="1">
              <a:off x="1313328" y="1231192"/>
              <a:ext cx="493796" cy="645128"/>
            </a:xfrm>
            <a:prstGeom prst="line">
              <a:avLst/>
            </a:prstGeom>
            <a:noFill/>
            <a:ln w="12700" cap="flat">
              <a:solidFill>
                <a:srgbClr val="000000"/>
              </a:solidFill>
              <a:prstDash val="solid"/>
              <a:miter lim="400000"/>
            </a:ln>
            <a:effectLst/>
          </p:spPr>
          <p:txBody>
            <a:bodyPr wrap="square" lIns="35719" tIns="35719" rIns="35719" bIns="35719" numCol="1" anchor="ctr">
              <a:noAutofit/>
            </a:bodyPr>
            <a:lstStyle/>
            <a:p>
              <a:pPr>
                <a:defRPr b="0">
                  <a:latin typeface="Helvetica Light"/>
                  <a:ea typeface="Helvetica Light"/>
                  <a:cs typeface="Helvetica Light"/>
                  <a:sym typeface="Helvetica Light"/>
                </a:defRPr>
              </a:pPr>
              <a:endParaRPr sz="1266"/>
            </a:p>
          </p:txBody>
        </p:sp>
        <p:sp>
          <p:nvSpPr>
            <p:cNvPr id="224" name="Line"/>
            <p:cNvSpPr/>
            <p:nvPr/>
          </p:nvSpPr>
          <p:spPr>
            <a:xfrm>
              <a:off x="2352608" y="1234362"/>
              <a:ext cx="491369" cy="641958"/>
            </a:xfrm>
            <a:prstGeom prst="line">
              <a:avLst/>
            </a:prstGeom>
            <a:noFill/>
            <a:ln w="12700" cap="flat">
              <a:solidFill>
                <a:srgbClr val="000000"/>
              </a:solidFill>
              <a:prstDash val="solid"/>
              <a:miter lim="400000"/>
            </a:ln>
            <a:effectLst/>
          </p:spPr>
          <p:txBody>
            <a:bodyPr wrap="square" lIns="35719" tIns="35719" rIns="35719" bIns="35719" numCol="1" anchor="ctr">
              <a:noAutofit/>
            </a:bodyPr>
            <a:lstStyle/>
            <a:p>
              <a:pPr>
                <a:defRPr b="0">
                  <a:latin typeface="Helvetica Light"/>
                  <a:ea typeface="Helvetica Light"/>
                  <a:cs typeface="Helvetica Light"/>
                  <a:sym typeface="Helvetica Light"/>
                </a:defRPr>
              </a:pPr>
              <a:endParaRPr sz="1266"/>
            </a:p>
          </p:txBody>
        </p:sp>
        <p:sp>
          <p:nvSpPr>
            <p:cNvPr id="225" name="Line"/>
            <p:cNvSpPr/>
            <p:nvPr/>
          </p:nvSpPr>
          <p:spPr>
            <a:xfrm>
              <a:off x="1455233" y="2120056"/>
              <a:ext cx="491369" cy="641958"/>
            </a:xfrm>
            <a:prstGeom prst="line">
              <a:avLst/>
            </a:prstGeom>
            <a:noFill/>
            <a:ln w="12700" cap="flat">
              <a:solidFill>
                <a:srgbClr val="000000"/>
              </a:solidFill>
              <a:prstDash val="solid"/>
              <a:miter lim="400000"/>
            </a:ln>
            <a:effectLst/>
          </p:spPr>
          <p:txBody>
            <a:bodyPr wrap="square" lIns="35719" tIns="35719" rIns="35719" bIns="35719" numCol="1" anchor="ctr">
              <a:noAutofit/>
            </a:bodyPr>
            <a:lstStyle/>
            <a:p>
              <a:pPr>
                <a:defRPr b="0">
                  <a:latin typeface="Helvetica Light"/>
                  <a:ea typeface="Helvetica Light"/>
                  <a:cs typeface="Helvetica Light"/>
                  <a:sym typeface="Helvetica Light"/>
                </a:defRPr>
              </a:pPr>
              <a:endParaRPr sz="1266"/>
            </a:p>
          </p:txBody>
        </p:sp>
        <p:sp>
          <p:nvSpPr>
            <p:cNvPr id="226" name="Line"/>
            <p:cNvSpPr/>
            <p:nvPr/>
          </p:nvSpPr>
          <p:spPr>
            <a:xfrm flipH="1">
              <a:off x="553128" y="2120056"/>
              <a:ext cx="493797" cy="645129"/>
            </a:xfrm>
            <a:prstGeom prst="line">
              <a:avLst/>
            </a:prstGeom>
            <a:noFill/>
            <a:ln w="12700" cap="flat">
              <a:solidFill>
                <a:srgbClr val="000000"/>
              </a:solidFill>
              <a:prstDash val="solid"/>
              <a:miter lim="400000"/>
            </a:ln>
            <a:effectLst/>
          </p:spPr>
          <p:txBody>
            <a:bodyPr wrap="square" lIns="35719" tIns="35719" rIns="35719" bIns="35719" numCol="1" anchor="ctr">
              <a:noAutofit/>
            </a:bodyPr>
            <a:lstStyle/>
            <a:p>
              <a:pPr>
                <a:defRPr b="0">
                  <a:latin typeface="Helvetica Light"/>
                  <a:ea typeface="Helvetica Light"/>
                  <a:cs typeface="Helvetica Light"/>
                  <a:sym typeface="Helvetica Light"/>
                </a:defRPr>
              </a:pPr>
              <a:endParaRPr sz="1266"/>
            </a:p>
          </p:txBody>
        </p:sp>
        <p:sp>
          <p:nvSpPr>
            <p:cNvPr id="227" name="Line"/>
            <p:cNvSpPr/>
            <p:nvPr/>
          </p:nvSpPr>
          <p:spPr>
            <a:xfrm flipV="1">
              <a:off x="1961423" y="2980361"/>
              <a:ext cx="1" cy="453730"/>
            </a:xfrm>
            <a:prstGeom prst="line">
              <a:avLst/>
            </a:prstGeom>
            <a:noFill/>
            <a:ln w="12700" cap="flat">
              <a:solidFill>
                <a:srgbClr val="000000"/>
              </a:solidFill>
              <a:prstDash val="solid"/>
              <a:miter lim="400000"/>
            </a:ln>
            <a:effectLst/>
          </p:spPr>
          <p:txBody>
            <a:bodyPr wrap="square" lIns="35719" tIns="35719" rIns="35719" bIns="35719" numCol="1" anchor="ctr">
              <a:noAutofit/>
            </a:bodyPr>
            <a:lstStyle/>
            <a:p>
              <a:pPr>
                <a:defRPr b="0">
                  <a:latin typeface="Helvetica Light"/>
                  <a:ea typeface="Helvetica Light"/>
                  <a:cs typeface="Helvetica Light"/>
                  <a:sym typeface="Helvetica Light"/>
                </a:defRPr>
              </a:pPr>
              <a:endParaRPr sz="1266"/>
            </a:p>
          </p:txBody>
        </p:sp>
        <p:sp>
          <p:nvSpPr>
            <p:cNvPr id="228" name="Line"/>
            <p:cNvSpPr/>
            <p:nvPr/>
          </p:nvSpPr>
          <p:spPr>
            <a:xfrm flipV="1">
              <a:off x="538307" y="2934988"/>
              <a:ext cx="1" cy="499103"/>
            </a:xfrm>
            <a:prstGeom prst="line">
              <a:avLst/>
            </a:prstGeom>
            <a:noFill/>
            <a:ln w="12700" cap="flat">
              <a:solidFill>
                <a:srgbClr val="000000"/>
              </a:solidFill>
              <a:prstDash val="solid"/>
              <a:miter lim="400000"/>
            </a:ln>
            <a:effectLst/>
          </p:spPr>
          <p:txBody>
            <a:bodyPr wrap="square" lIns="35719" tIns="35719" rIns="35719" bIns="35719" numCol="1" anchor="ctr">
              <a:noAutofit/>
            </a:bodyPr>
            <a:lstStyle/>
            <a:p>
              <a:pPr>
                <a:defRPr b="0">
                  <a:latin typeface="Helvetica Light"/>
                  <a:ea typeface="Helvetica Light"/>
                  <a:cs typeface="Helvetica Light"/>
                  <a:sym typeface="Helvetica Light"/>
                </a:defRPr>
              </a:pPr>
              <a:endParaRPr sz="1266"/>
            </a:p>
          </p:txBody>
        </p:sp>
      </p:grpSp>
    </p:spTree>
    <p:extLst>
      <p:ext uri="{BB962C8B-B14F-4D97-AF65-F5344CB8AC3E}">
        <p14:creationId xmlns:p14="http://schemas.microsoft.com/office/powerpoint/2010/main" val="1414888619"/>
      </p:ext>
    </p:extLst>
  </p:cSld>
  <p:clrMapOvr>
    <a:masterClrMapping/>
  </p:clrMapOvr>
  <p:transition spd="slow"/>
</p:sld>
</file>

<file path=ppt/theme/theme1.xml><?xml version="1.0" encoding="utf-8"?>
<a:theme xmlns:a="http://schemas.openxmlformats.org/drawingml/2006/main" name="Office Theme">
  <a:themeElements>
    <a:clrScheme name="Custom 1">
      <a:dk1>
        <a:srgbClr val="000000"/>
      </a:dk1>
      <a:lt1>
        <a:srgbClr val="FFFFFF"/>
      </a:lt1>
      <a:dk2>
        <a:srgbClr val="43454B"/>
      </a:dk2>
      <a:lt2>
        <a:srgbClr val="CECFD2"/>
      </a:lt2>
      <a:accent1>
        <a:srgbClr val="370660"/>
      </a:accent1>
      <a:accent2>
        <a:srgbClr val="FEAD2B"/>
      </a:accent2>
      <a:accent3>
        <a:srgbClr val="7EDBF5"/>
      </a:accent3>
      <a:accent4>
        <a:srgbClr val="EEEFEE"/>
      </a:accent4>
      <a:accent5>
        <a:srgbClr val="5EC0A6"/>
      </a:accent5>
      <a:accent6>
        <a:srgbClr val="D9E8E3"/>
      </a:accent6>
      <a:hlink>
        <a:srgbClr val="C10ADD"/>
      </a:hlink>
      <a:folHlink>
        <a:srgbClr val="7F0088"/>
      </a:folHlink>
    </a:clrScheme>
    <a:fontScheme name="Test">
      <a:majorFont>
        <a:latin typeface="Open Sans"/>
        <a:ea typeface=""/>
        <a:cs typeface=""/>
      </a:majorFont>
      <a:minorFont>
        <a:latin typeface="Open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lide-master" id="{04F595A4-9F3C-AA43-BFF7-1495A0754DB8}" vid="{D21E4FCE-CFE7-9445-9119-0E580D39BB8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TotalTime>
  <Words>3680</Words>
  <Application>Microsoft Macintosh PowerPoint</Application>
  <PresentationFormat>Widescreen</PresentationFormat>
  <Paragraphs>711</Paragraphs>
  <Slides>66</Slides>
  <Notes>27</Notes>
  <HiddenSlides>11</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66</vt:i4>
      </vt:variant>
    </vt:vector>
  </HeadingPairs>
  <TitlesOfParts>
    <vt:vector size="78" baseType="lpstr">
      <vt:lpstr>Arial</vt:lpstr>
      <vt:lpstr>Calibri</vt:lpstr>
      <vt:lpstr>Chalkduster</vt:lpstr>
      <vt:lpstr>Helvetica</vt:lpstr>
      <vt:lpstr>Helvetica Light</vt:lpstr>
      <vt:lpstr>Helvetica Neue</vt:lpstr>
      <vt:lpstr>Helvetica Neue Medium</vt:lpstr>
      <vt:lpstr>Lucida Grande</vt:lpstr>
      <vt:lpstr>Menlo</vt:lpstr>
      <vt:lpstr>Open Sans</vt:lpstr>
      <vt:lpstr>Open Sans SemiBold</vt:lpstr>
      <vt:lpstr>Office Theme</vt:lpstr>
      <vt:lpstr>NLP: Vector Semantics</vt:lpstr>
      <vt:lpstr>Word Meaning</vt:lpstr>
      <vt:lpstr>Entailment in formal semantics</vt:lpstr>
      <vt:lpstr>Entailment in formal semantics</vt:lpstr>
      <vt:lpstr>PowerPoint Presentation</vt:lpstr>
      <vt:lpstr>PowerPoint Presentation</vt:lpstr>
      <vt:lpstr>PowerPoint Presentation</vt:lpstr>
      <vt:lpstr>Lexical Semantics</vt:lpstr>
      <vt:lpstr>Lexical Semantics</vt:lpstr>
      <vt:lpstr>Vector Space Models</vt:lpstr>
      <vt:lpstr>Dictionary Definitions</vt:lpstr>
      <vt:lpstr>Polysemy </vt:lpstr>
      <vt:lpstr>Synonymy </vt:lpstr>
      <vt:lpstr>Principle of Contrast</vt:lpstr>
      <vt:lpstr>Word similarity </vt:lpstr>
      <vt:lpstr>Word similarity </vt:lpstr>
      <vt:lpstr>Word similarity </vt:lpstr>
      <vt:lpstr>Word Relatedness</vt:lpstr>
      <vt:lpstr>Semantic Roles</vt:lpstr>
      <vt:lpstr>Connotation </vt:lpstr>
      <vt:lpstr>Points in space</vt:lpstr>
      <vt:lpstr>Vector Space Models</vt:lpstr>
      <vt:lpstr>Distributional Hypothesis</vt:lpstr>
      <vt:lpstr>Intuition of distributional word similarity</vt:lpstr>
      <vt:lpstr>History of Vector Space Models </vt:lpstr>
      <vt:lpstr>Term-Document Matrix</vt:lpstr>
      <vt:lpstr>Term-Document Matrix</vt:lpstr>
      <vt:lpstr>Term-Document Matrix</vt:lpstr>
      <vt:lpstr>Term-Document Matrix</vt:lpstr>
      <vt:lpstr>Term-Document Matrix</vt:lpstr>
      <vt:lpstr>Term-Document Matrix</vt:lpstr>
      <vt:lpstr>Term-Document Matrix</vt:lpstr>
      <vt:lpstr>What can document similarity let you do?</vt:lpstr>
      <vt:lpstr>Word similarity for plagiarism detection</vt:lpstr>
      <vt:lpstr>Term-Document Matrix</vt:lpstr>
      <vt:lpstr>Vector comparisons</vt:lpstr>
      <vt:lpstr>Vector comparisons</vt:lpstr>
      <vt:lpstr>Vector comparisons</vt:lpstr>
      <vt:lpstr>Vector comparisons</vt:lpstr>
      <vt:lpstr>Vector comparisons</vt:lpstr>
      <vt:lpstr>Vector L2 (length) Normalization</vt:lpstr>
      <vt:lpstr>Vector L2 (length) Normalization</vt:lpstr>
      <vt:lpstr>Vector comparisons</vt:lpstr>
      <vt:lpstr>Vector L2 (length) Normalization</vt:lpstr>
      <vt:lpstr>Cosine Distance</vt:lpstr>
      <vt:lpstr>Term-Term Matrix</vt:lpstr>
      <vt:lpstr>Term-Term Matrix</vt:lpstr>
      <vt:lpstr>Term-Term Matrix</vt:lpstr>
      <vt:lpstr>Context windows</vt:lpstr>
      <vt:lpstr>Context windows</vt:lpstr>
      <vt:lpstr>PowerPoint Presentation</vt:lpstr>
      <vt:lpstr>Using syntax to define a word’s context</vt:lpstr>
      <vt:lpstr>Alternates to counts</vt:lpstr>
      <vt:lpstr>TF-IDF</vt:lpstr>
      <vt:lpstr>Sparse v. Dense Vectors</vt:lpstr>
      <vt:lpstr>How do we get dense vectors?</vt:lpstr>
      <vt:lpstr>Word2Vec</vt:lpstr>
      <vt:lpstr>Word2Vec</vt:lpstr>
      <vt:lpstr>Negative sampling</vt:lpstr>
      <vt:lpstr>Neural Network</vt:lpstr>
      <vt:lpstr>Properties of Embeddings</vt:lpstr>
      <vt:lpstr>Embeddings capture relational meanings</vt:lpstr>
      <vt:lpstr>PowerPoint Presentation</vt:lpstr>
      <vt:lpstr>Demo of word vectors</vt:lpstr>
      <vt:lpstr>Demo of word vectors</vt:lpstr>
      <vt:lpstr>Many possible models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NLP: Vector Semantics</dc:title>
  <dc:creator>Callison-Burch, Christopher</dc:creator>
  <cp:lastModifiedBy>Callison-Burch, Christopher</cp:lastModifiedBy>
  <cp:revision>4</cp:revision>
  <dcterms:created xsi:type="dcterms:W3CDTF">2020-12-03T16:13:01Z</dcterms:created>
  <dcterms:modified xsi:type="dcterms:W3CDTF">2020-12-03T16:23:56Z</dcterms:modified>
</cp:coreProperties>
</file>